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56" r:id="rId2"/>
    <p:sldId id="270" r:id="rId3"/>
    <p:sldId id="271" r:id="rId4"/>
    <p:sldId id="272" r:id="rId5"/>
    <p:sldId id="257" r:id="rId6"/>
    <p:sldId id="262" r:id="rId7"/>
    <p:sldId id="263" r:id="rId8"/>
    <p:sldId id="267" r:id="rId9"/>
    <p:sldId id="258" r:id="rId10"/>
    <p:sldId id="276" r:id="rId11"/>
    <p:sldId id="259" r:id="rId12"/>
    <p:sldId id="264" r:id="rId13"/>
    <p:sldId id="275" r:id="rId14"/>
    <p:sldId id="260" r:id="rId15"/>
    <p:sldId id="265"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08776B-FAEB-4713-9114-DC885787C3B3}" v="1" dt="2024-03-06T11:16:55.0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139" autoAdjust="0"/>
  </p:normalViewPr>
  <p:slideViewPr>
    <p:cSldViewPr snapToGrid="0">
      <p:cViewPr varScale="1">
        <p:scale>
          <a:sx n="59" d="100"/>
          <a:sy n="59" d="100"/>
        </p:scale>
        <p:origin x="11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9C1D7B-F268-4F75-8F5A-80B951D727C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287D803A-815D-4FE9-947F-365820BBD696}">
      <dgm:prSet/>
      <dgm:spPr/>
      <dgm:t>
        <a:bodyPr/>
        <a:lstStyle/>
        <a:p>
          <a:r>
            <a:rPr lang="en-GB" b="1" dirty="0">
              <a:solidFill>
                <a:schemeClr val="accent1">
                  <a:lumMod val="75000"/>
                </a:schemeClr>
              </a:solidFill>
            </a:rPr>
            <a:t>Intimate partner abuse </a:t>
          </a:r>
          <a:endParaRPr lang="en-US" dirty="0">
            <a:solidFill>
              <a:schemeClr val="accent1">
                <a:lumMod val="75000"/>
              </a:schemeClr>
            </a:solidFill>
          </a:endParaRPr>
        </a:p>
      </dgm:t>
    </dgm:pt>
    <dgm:pt modelId="{94665081-462B-48C0-B6E6-047CAC1695EB}" type="parTrans" cxnId="{2713FC92-FA8B-4773-B664-D38040A8E33E}">
      <dgm:prSet/>
      <dgm:spPr/>
      <dgm:t>
        <a:bodyPr/>
        <a:lstStyle/>
        <a:p>
          <a:endParaRPr lang="en-US"/>
        </a:p>
      </dgm:t>
    </dgm:pt>
    <dgm:pt modelId="{B7D29344-6046-40C6-AEA6-EA490EF79D76}" type="sibTrans" cxnId="{2713FC92-FA8B-4773-B664-D38040A8E33E}">
      <dgm:prSet/>
      <dgm:spPr/>
      <dgm:t>
        <a:bodyPr/>
        <a:lstStyle/>
        <a:p>
          <a:endParaRPr lang="en-US"/>
        </a:p>
      </dgm:t>
    </dgm:pt>
    <dgm:pt modelId="{0258FDE9-1207-418B-B43E-46E2E196B2BB}">
      <dgm:prSet/>
      <dgm:spPr/>
      <dgm:t>
        <a:bodyPr/>
        <a:lstStyle/>
        <a:p>
          <a:r>
            <a:rPr lang="en-GB" b="1" dirty="0">
              <a:solidFill>
                <a:schemeClr val="accent1">
                  <a:lumMod val="75000"/>
                </a:schemeClr>
              </a:solidFill>
            </a:rPr>
            <a:t>Teenage Relationship Abuse</a:t>
          </a:r>
          <a:endParaRPr lang="en-US" dirty="0">
            <a:solidFill>
              <a:schemeClr val="accent1">
                <a:lumMod val="75000"/>
              </a:schemeClr>
            </a:solidFill>
          </a:endParaRPr>
        </a:p>
      </dgm:t>
    </dgm:pt>
    <dgm:pt modelId="{1A40143A-3DD0-41B1-9CE8-B6AC870F415A}" type="parTrans" cxnId="{3D52100E-A11E-46F9-8399-E1C7A354B6AC}">
      <dgm:prSet/>
      <dgm:spPr/>
      <dgm:t>
        <a:bodyPr/>
        <a:lstStyle/>
        <a:p>
          <a:endParaRPr lang="en-US"/>
        </a:p>
      </dgm:t>
    </dgm:pt>
    <dgm:pt modelId="{98C9B6F2-3978-485F-94F0-88113D7808C2}" type="sibTrans" cxnId="{3D52100E-A11E-46F9-8399-E1C7A354B6AC}">
      <dgm:prSet/>
      <dgm:spPr/>
      <dgm:t>
        <a:bodyPr/>
        <a:lstStyle/>
        <a:p>
          <a:endParaRPr lang="en-US"/>
        </a:p>
      </dgm:t>
    </dgm:pt>
    <dgm:pt modelId="{C39A6C81-838F-4C0F-A015-097C9EA524DD}">
      <dgm:prSet/>
      <dgm:spPr/>
      <dgm:t>
        <a:bodyPr/>
        <a:lstStyle/>
        <a:p>
          <a:r>
            <a:rPr lang="en-GB" b="1" dirty="0">
              <a:solidFill>
                <a:schemeClr val="accent1">
                  <a:lumMod val="75000"/>
                </a:schemeClr>
              </a:solidFill>
            </a:rPr>
            <a:t>Abuse by Family Members</a:t>
          </a:r>
          <a:endParaRPr lang="en-US" dirty="0">
            <a:solidFill>
              <a:schemeClr val="accent1">
                <a:lumMod val="75000"/>
              </a:schemeClr>
            </a:solidFill>
          </a:endParaRPr>
        </a:p>
      </dgm:t>
    </dgm:pt>
    <dgm:pt modelId="{BC34A52E-9EA9-475C-8808-61A1478FF90E}" type="parTrans" cxnId="{FF25A4C6-4CF6-42C0-88D7-EAB6AAA64FFA}">
      <dgm:prSet/>
      <dgm:spPr/>
      <dgm:t>
        <a:bodyPr/>
        <a:lstStyle/>
        <a:p>
          <a:endParaRPr lang="en-US"/>
        </a:p>
      </dgm:t>
    </dgm:pt>
    <dgm:pt modelId="{54E9CBC4-E502-4660-BCDB-2CCE661120AD}" type="sibTrans" cxnId="{FF25A4C6-4CF6-42C0-88D7-EAB6AAA64FFA}">
      <dgm:prSet/>
      <dgm:spPr/>
      <dgm:t>
        <a:bodyPr/>
        <a:lstStyle/>
        <a:p>
          <a:endParaRPr lang="en-US"/>
        </a:p>
      </dgm:t>
    </dgm:pt>
    <dgm:pt modelId="{1CFD17C5-5ED2-4884-B695-2961CCCBA1E4}">
      <dgm:prSet/>
      <dgm:spPr/>
      <dgm:t>
        <a:bodyPr/>
        <a:lstStyle/>
        <a:p>
          <a:r>
            <a:rPr lang="en-GB" b="1" dirty="0">
              <a:solidFill>
                <a:schemeClr val="accent1">
                  <a:lumMod val="75000"/>
                </a:schemeClr>
              </a:solidFill>
            </a:rPr>
            <a:t>Child to Parent Abuse</a:t>
          </a:r>
          <a:endParaRPr lang="en-US" dirty="0">
            <a:solidFill>
              <a:schemeClr val="accent1">
                <a:lumMod val="75000"/>
              </a:schemeClr>
            </a:solidFill>
          </a:endParaRPr>
        </a:p>
      </dgm:t>
    </dgm:pt>
    <dgm:pt modelId="{B2E4718F-2C48-4EFB-A563-D6976AF54511}" type="parTrans" cxnId="{451BA59F-0212-432D-86C5-2B367975617F}">
      <dgm:prSet/>
      <dgm:spPr/>
      <dgm:t>
        <a:bodyPr/>
        <a:lstStyle/>
        <a:p>
          <a:endParaRPr lang="en-US"/>
        </a:p>
      </dgm:t>
    </dgm:pt>
    <dgm:pt modelId="{28E4CC48-82AA-45FE-B35B-434D156DABCD}" type="sibTrans" cxnId="{451BA59F-0212-432D-86C5-2B367975617F}">
      <dgm:prSet/>
      <dgm:spPr/>
      <dgm:t>
        <a:bodyPr/>
        <a:lstStyle/>
        <a:p>
          <a:endParaRPr lang="en-US"/>
        </a:p>
      </dgm:t>
    </dgm:pt>
    <dgm:pt modelId="{585D97A9-E9B4-47C2-A8FD-CA36BA015740}">
      <dgm:prSet/>
      <dgm:spPr/>
      <dgm:t>
        <a:bodyPr/>
        <a:lstStyle/>
        <a:p>
          <a:r>
            <a:rPr lang="en-GB" b="1" dirty="0">
              <a:solidFill>
                <a:schemeClr val="accent1">
                  <a:lumMod val="75000"/>
                </a:schemeClr>
              </a:solidFill>
            </a:rPr>
            <a:t>Harassment or Stalking</a:t>
          </a:r>
          <a:endParaRPr lang="en-US" dirty="0">
            <a:solidFill>
              <a:schemeClr val="accent1">
                <a:lumMod val="75000"/>
              </a:schemeClr>
            </a:solidFill>
          </a:endParaRPr>
        </a:p>
      </dgm:t>
    </dgm:pt>
    <dgm:pt modelId="{2BE28859-D6F4-4319-A7E7-BC2EEA0700A3}" type="parTrans" cxnId="{C34A0182-0983-4ADB-94F9-21AEB4F2D3AC}">
      <dgm:prSet/>
      <dgm:spPr/>
      <dgm:t>
        <a:bodyPr/>
        <a:lstStyle/>
        <a:p>
          <a:endParaRPr lang="en-US"/>
        </a:p>
      </dgm:t>
    </dgm:pt>
    <dgm:pt modelId="{2B4F7A61-3032-43CD-8E5A-F2877EA79345}" type="sibTrans" cxnId="{C34A0182-0983-4ADB-94F9-21AEB4F2D3AC}">
      <dgm:prSet/>
      <dgm:spPr/>
      <dgm:t>
        <a:bodyPr/>
        <a:lstStyle/>
        <a:p>
          <a:endParaRPr lang="en-US"/>
        </a:p>
      </dgm:t>
    </dgm:pt>
    <dgm:pt modelId="{64341504-7FA1-4E3D-B9A1-2B2783520B16}">
      <dgm:prSet/>
      <dgm:spPr/>
      <dgm:t>
        <a:bodyPr/>
        <a:lstStyle/>
        <a:p>
          <a:r>
            <a:rPr lang="en-GB" b="1" dirty="0">
              <a:solidFill>
                <a:schemeClr val="accent1">
                  <a:lumMod val="75000"/>
                </a:schemeClr>
              </a:solidFill>
            </a:rPr>
            <a:t>Religious Abuse</a:t>
          </a:r>
          <a:endParaRPr lang="en-US" dirty="0">
            <a:solidFill>
              <a:schemeClr val="accent1">
                <a:lumMod val="75000"/>
              </a:schemeClr>
            </a:solidFill>
          </a:endParaRPr>
        </a:p>
      </dgm:t>
    </dgm:pt>
    <dgm:pt modelId="{E9D0F18E-43EE-49DB-9330-B8BE1CE12BFF}" type="parTrans" cxnId="{FF8281FE-182D-4469-97D8-B04ABF630E20}">
      <dgm:prSet/>
      <dgm:spPr/>
      <dgm:t>
        <a:bodyPr/>
        <a:lstStyle/>
        <a:p>
          <a:endParaRPr lang="en-US"/>
        </a:p>
      </dgm:t>
    </dgm:pt>
    <dgm:pt modelId="{773FF046-F9C3-4955-8130-D4FCFE1B0F0E}" type="sibTrans" cxnId="{FF8281FE-182D-4469-97D8-B04ABF630E20}">
      <dgm:prSet/>
      <dgm:spPr/>
      <dgm:t>
        <a:bodyPr/>
        <a:lstStyle/>
        <a:p>
          <a:endParaRPr lang="en-US"/>
        </a:p>
      </dgm:t>
    </dgm:pt>
    <dgm:pt modelId="{FD617EA8-4279-45E0-B1A8-168E04DAD202}">
      <dgm:prSet/>
      <dgm:spPr/>
      <dgm:t>
        <a:bodyPr/>
        <a:lstStyle/>
        <a:p>
          <a:r>
            <a:rPr lang="en-GB" b="1" dirty="0">
              <a:solidFill>
                <a:schemeClr val="accent1">
                  <a:lumMod val="75000"/>
                </a:schemeClr>
              </a:solidFill>
            </a:rPr>
            <a:t>Verbal Abuse</a:t>
          </a:r>
          <a:endParaRPr lang="en-US" dirty="0">
            <a:solidFill>
              <a:schemeClr val="accent1">
                <a:lumMod val="75000"/>
              </a:schemeClr>
            </a:solidFill>
          </a:endParaRPr>
        </a:p>
      </dgm:t>
    </dgm:pt>
    <dgm:pt modelId="{9A666D55-D513-4BBE-AE61-F0C76272BE16}" type="parTrans" cxnId="{9D5F0630-F6B3-482A-A1DF-CC8F23968B63}">
      <dgm:prSet/>
      <dgm:spPr/>
      <dgm:t>
        <a:bodyPr/>
        <a:lstStyle/>
        <a:p>
          <a:endParaRPr lang="en-US"/>
        </a:p>
      </dgm:t>
    </dgm:pt>
    <dgm:pt modelId="{EC2C1AE1-B0B4-4BC6-8056-73FC7B5CDDB5}" type="sibTrans" cxnId="{9D5F0630-F6B3-482A-A1DF-CC8F23968B63}">
      <dgm:prSet/>
      <dgm:spPr/>
      <dgm:t>
        <a:bodyPr/>
        <a:lstStyle/>
        <a:p>
          <a:endParaRPr lang="en-US"/>
        </a:p>
      </dgm:t>
    </dgm:pt>
    <dgm:pt modelId="{1EB86D13-4335-4687-90EE-EDAD318768D9}">
      <dgm:prSet/>
      <dgm:spPr/>
      <dgm:t>
        <a:bodyPr/>
        <a:lstStyle/>
        <a:p>
          <a:r>
            <a:rPr lang="en-GB" b="1" dirty="0">
              <a:solidFill>
                <a:schemeClr val="accent1">
                  <a:lumMod val="75000"/>
                </a:schemeClr>
              </a:solidFill>
            </a:rPr>
            <a:t>So-called “Honor” Based Abuse</a:t>
          </a:r>
          <a:endParaRPr lang="en-US" dirty="0">
            <a:solidFill>
              <a:schemeClr val="accent1">
                <a:lumMod val="75000"/>
              </a:schemeClr>
            </a:solidFill>
          </a:endParaRPr>
        </a:p>
      </dgm:t>
    </dgm:pt>
    <dgm:pt modelId="{2B8E0907-ED81-4C64-BD2D-9BE8C33D3547}" type="parTrans" cxnId="{992A784C-C273-4B61-A80E-A9E4FA32B74F}">
      <dgm:prSet/>
      <dgm:spPr/>
      <dgm:t>
        <a:bodyPr/>
        <a:lstStyle/>
        <a:p>
          <a:endParaRPr lang="en-US"/>
        </a:p>
      </dgm:t>
    </dgm:pt>
    <dgm:pt modelId="{36F9ECF9-0A7B-4043-BA83-145079ABB484}" type="sibTrans" cxnId="{992A784C-C273-4B61-A80E-A9E4FA32B74F}">
      <dgm:prSet/>
      <dgm:spPr/>
      <dgm:t>
        <a:bodyPr/>
        <a:lstStyle/>
        <a:p>
          <a:endParaRPr lang="en-US"/>
        </a:p>
      </dgm:t>
    </dgm:pt>
    <dgm:pt modelId="{22BB17FC-82E8-4672-AEDF-29A29C8223EF}">
      <dgm:prSet/>
      <dgm:spPr/>
      <dgm:t>
        <a:bodyPr/>
        <a:lstStyle/>
        <a:p>
          <a:r>
            <a:rPr lang="en-GB" b="1" dirty="0">
              <a:solidFill>
                <a:schemeClr val="accent1">
                  <a:lumMod val="75000"/>
                </a:schemeClr>
              </a:solidFill>
            </a:rPr>
            <a:t>Female Genital Mutilation</a:t>
          </a:r>
          <a:endParaRPr lang="en-US" dirty="0">
            <a:solidFill>
              <a:schemeClr val="accent1">
                <a:lumMod val="75000"/>
              </a:schemeClr>
            </a:solidFill>
          </a:endParaRPr>
        </a:p>
      </dgm:t>
    </dgm:pt>
    <dgm:pt modelId="{B0706306-8DC0-4752-9F30-2DAFC643B300}" type="parTrans" cxnId="{B2618FC5-B76E-4B77-99FF-66FE4A66F6BE}">
      <dgm:prSet/>
      <dgm:spPr/>
      <dgm:t>
        <a:bodyPr/>
        <a:lstStyle/>
        <a:p>
          <a:endParaRPr lang="en-US"/>
        </a:p>
      </dgm:t>
    </dgm:pt>
    <dgm:pt modelId="{4126625A-A4BC-481A-A637-E43F8E10FB25}" type="sibTrans" cxnId="{B2618FC5-B76E-4B77-99FF-66FE4A66F6BE}">
      <dgm:prSet/>
      <dgm:spPr/>
      <dgm:t>
        <a:bodyPr/>
        <a:lstStyle/>
        <a:p>
          <a:endParaRPr lang="en-US"/>
        </a:p>
      </dgm:t>
    </dgm:pt>
    <dgm:pt modelId="{6551629D-E34C-4D97-8FB8-CDE389AE91D4}" type="pres">
      <dgm:prSet presAssocID="{EE9C1D7B-F268-4F75-8F5A-80B951D727C0}" presName="vert0" presStyleCnt="0">
        <dgm:presLayoutVars>
          <dgm:dir/>
          <dgm:animOne val="branch"/>
          <dgm:animLvl val="lvl"/>
        </dgm:presLayoutVars>
      </dgm:prSet>
      <dgm:spPr/>
    </dgm:pt>
    <dgm:pt modelId="{C92D4370-0A2E-4CBF-8EDE-02857DABAB11}" type="pres">
      <dgm:prSet presAssocID="{287D803A-815D-4FE9-947F-365820BBD696}" presName="thickLine" presStyleLbl="alignNode1" presStyleIdx="0" presStyleCnt="9"/>
      <dgm:spPr/>
    </dgm:pt>
    <dgm:pt modelId="{C18A9B1E-4471-4995-B7B9-A0F84FD9B7D3}" type="pres">
      <dgm:prSet presAssocID="{287D803A-815D-4FE9-947F-365820BBD696}" presName="horz1" presStyleCnt="0"/>
      <dgm:spPr/>
    </dgm:pt>
    <dgm:pt modelId="{4B65B262-4342-4666-902E-DAF9085F062F}" type="pres">
      <dgm:prSet presAssocID="{287D803A-815D-4FE9-947F-365820BBD696}" presName="tx1" presStyleLbl="revTx" presStyleIdx="0" presStyleCnt="9"/>
      <dgm:spPr/>
    </dgm:pt>
    <dgm:pt modelId="{89C6A9BF-557A-4E42-A97A-9C3F61F5A35A}" type="pres">
      <dgm:prSet presAssocID="{287D803A-815D-4FE9-947F-365820BBD696}" presName="vert1" presStyleCnt="0"/>
      <dgm:spPr/>
    </dgm:pt>
    <dgm:pt modelId="{8CC2BB0E-69FF-4FD9-A225-AED7506317F5}" type="pres">
      <dgm:prSet presAssocID="{0258FDE9-1207-418B-B43E-46E2E196B2BB}" presName="thickLine" presStyleLbl="alignNode1" presStyleIdx="1" presStyleCnt="9"/>
      <dgm:spPr/>
    </dgm:pt>
    <dgm:pt modelId="{00F404E8-99EA-4084-BF9C-C1A5DD831A3E}" type="pres">
      <dgm:prSet presAssocID="{0258FDE9-1207-418B-B43E-46E2E196B2BB}" presName="horz1" presStyleCnt="0"/>
      <dgm:spPr/>
    </dgm:pt>
    <dgm:pt modelId="{5D762CF2-E283-42F4-9958-C47F29849B3C}" type="pres">
      <dgm:prSet presAssocID="{0258FDE9-1207-418B-B43E-46E2E196B2BB}" presName="tx1" presStyleLbl="revTx" presStyleIdx="1" presStyleCnt="9"/>
      <dgm:spPr/>
    </dgm:pt>
    <dgm:pt modelId="{3CAA1D69-0478-43B3-A8ED-25B301FBA82B}" type="pres">
      <dgm:prSet presAssocID="{0258FDE9-1207-418B-B43E-46E2E196B2BB}" presName="vert1" presStyleCnt="0"/>
      <dgm:spPr/>
    </dgm:pt>
    <dgm:pt modelId="{75A3DD85-1BC3-43C5-ADDA-1A72D60F4FCA}" type="pres">
      <dgm:prSet presAssocID="{C39A6C81-838F-4C0F-A015-097C9EA524DD}" presName="thickLine" presStyleLbl="alignNode1" presStyleIdx="2" presStyleCnt="9"/>
      <dgm:spPr/>
    </dgm:pt>
    <dgm:pt modelId="{89FEF2B1-EA50-4619-8BDF-A149C5453848}" type="pres">
      <dgm:prSet presAssocID="{C39A6C81-838F-4C0F-A015-097C9EA524DD}" presName="horz1" presStyleCnt="0"/>
      <dgm:spPr/>
    </dgm:pt>
    <dgm:pt modelId="{4F1A58C3-0704-4B37-9C16-11EDECA7EB10}" type="pres">
      <dgm:prSet presAssocID="{C39A6C81-838F-4C0F-A015-097C9EA524DD}" presName="tx1" presStyleLbl="revTx" presStyleIdx="2" presStyleCnt="9"/>
      <dgm:spPr/>
    </dgm:pt>
    <dgm:pt modelId="{BDF6A2BF-9A03-44BF-9236-CAA06C17ECB8}" type="pres">
      <dgm:prSet presAssocID="{C39A6C81-838F-4C0F-A015-097C9EA524DD}" presName="vert1" presStyleCnt="0"/>
      <dgm:spPr/>
    </dgm:pt>
    <dgm:pt modelId="{6BC6AF3E-9FE3-47F9-B33E-25601BE0ED74}" type="pres">
      <dgm:prSet presAssocID="{1CFD17C5-5ED2-4884-B695-2961CCCBA1E4}" presName="thickLine" presStyleLbl="alignNode1" presStyleIdx="3" presStyleCnt="9"/>
      <dgm:spPr/>
    </dgm:pt>
    <dgm:pt modelId="{657262D8-5107-4C3E-901C-5D7728E874B2}" type="pres">
      <dgm:prSet presAssocID="{1CFD17C5-5ED2-4884-B695-2961CCCBA1E4}" presName="horz1" presStyleCnt="0"/>
      <dgm:spPr/>
    </dgm:pt>
    <dgm:pt modelId="{CFC81237-2F9B-40F0-A363-2710CD2C9E9C}" type="pres">
      <dgm:prSet presAssocID="{1CFD17C5-5ED2-4884-B695-2961CCCBA1E4}" presName="tx1" presStyleLbl="revTx" presStyleIdx="3" presStyleCnt="9"/>
      <dgm:spPr/>
    </dgm:pt>
    <dgm:pt modelId="{17A8004C-97C8-4B38-9C19-2059BCC2142D}" type="pres">
      <dgm:prSet presAssocID="{1CFD17C5-5ED2-4884-B695-2961CCCBA1E4}" presName="vert1" presStyleCnt="0"/>
      <dgm:spPr/>
    </dgm:pt>
    <dgm:pt modelId="{BE8553B4-7B86-4A71-BDB8-23AF626981E3}" type="pres">
      <dgm:prSet presAssocID="{585D97A9-E9B4-47C2-A8FD-CA36BA015740}" presName="thickLine" presStyleLbl="alignNode1" presStyleIdx="4" presStyleCnt="9"/>
      <dgm:spPr/>
    </dgm:pt>
    <dgm:pt modelId="{03609D4C-7097-4CE6-9286-E784AE98EB38}" type="pres">
      <dgm:prSet presAssocID="{585D97A9-E9B4-47C2-A8FD-CA36BA015740}" presName="horz1" presStyleCnt="0"/>
      <dgm:spPr/>
    </dgm:pt>
    <dgm:pt modelId="{8FD71CE7-BC3E-4140-9594-EF2ED17A81F2}" type="pres">
      <dgm:prSet presAssocID="{585D97A9-E9B4-47C2-A8FD-CA36BA015740}" presName="tx1" presStyleLbl="revTx" presStyleIdx="4" presStyleCnt="9"/>
      <dgm:spPr/>
    </dgm:pt>
    <dgm:pt modelId="{1BC07AE6-8AB9-4FFE-99DD-54BF4F844F7B}" type="pres">
      <dgm:prSet presAssocID="{585D97A9-E9B4-47C2-A8FD-CA36BA015740}" presName="vert1" presStyleCnt="0"/>
      <dgm:spPr/>
    </dgm:pt>
    <dgm:pt modelId="{5A3B6605-33A1-4FF5-BECE-F44FBAAC3AD7}" type="pres">
      <dgm:prSet presAssocID="{64341504-7FA1-4E3D-B9A1-2B2783520B16}" presName="thickLine" presStyleLbl="alignNode1" presStyleIdx="5" presStyleCnt="9"/>
      <dgm:spPr/>
    </dgm:pt>
    <dgm:pt modelId="{38BC5393-02C0-4DAC-B4F3-4A9ECF66C78C}" type="pres">
      <dgm:prSet presAssocID="{64341504-7FA1-4E3D-B9A1-2B2783520B16}" presName="horz1" presStyleCnt="0"/>
      <dgm:spPr/>
    </dgm:pt>
    <dgm:pt modelId="{2C3CF0EE-1C07-4EBE-BB06-CED2D7DE25DA}" type="pres">
      <dgm:prSet presAssocID="{64341504-7FA1-4E3D-B9A1-2B2783520B16}" presName="tx1" presStyleLbl="revTx" presStyleIdx="5" presStyleCnt="9"/>
      <dgm:spPr/>
    </dgm:pt>
    <dgm:pt modelId="{E6A27588-DFE0-465C-9B6B-B8E07C68F06A}" type="pres">
      <dgm:prSet presAssocID="{64341504-7FA1-4E3D-B9A1-2B2783520B16}" presName="vert1" presStyleCnt="0"/>
      <dgm:spPr/>
    </dgm:pt>
    <dgm:pt modelId="{28884AEC-13F3-489E-8065-C8D3273F3E97}" type="pres">
      <dgm:prSet presAssocID="{FD617EA8-4279-45E0-B1A8-168E04DAD202}" presName="thickLine" presStyleLbl="alignNode1" presStyleIdx="6" presStyleCnt="9"/>
      <dgm:spPr/>
    </dgm:pt>
    <dgm:pt modelId="{DED8F782-BFEE-4C8F-A157-9BF016BC2D24}" type="pres">
      <dgm:prSet presAssocID="{FD617EA8-4279-45E0-B1A8-168E04DAD202}" presName="horz1" presStyleCnt="0"/>
      <dgm:spPr/>
    </dgm:pt>
    <dgm:pt modelId="{F178F8F0-D618-43DB-9B3C-6B1EFD170B83}" type="pres">
      <dgm:prSet presAssocID="{FD617EA8-4279-45E0-B1A8-168E04DAD202}" presName="tx1" presStyleLbl="revTx" presStyleIdx="6" presStyleCnt="9"/>
      <dgm:spPr/>
    </dgm:pt>
    <dgm:pt modelId="{43E403DD-E97A-4393-AEFD-229A5AACAEA4}" type="pres">
      <dgm:prSet presAssocID="{FD617EA8-4279-45E0-B1A8-168E04DAD202}" presName="vert1" presStyleCnt="0"/>
      <dgm:spPr/>
    </dgm:pt>
    <dgm:pt modelId="{301BDB88-17E5-41FE-A9AD-906CE42A4557}" type="pres">
      <dgm:prSet presAssocID="{1EB86D13-4335-4687-90EE-EDAD318768D9}" presName="thickLine" presStyleLbl="alignNode1" presStyleIdx="7" presStyleCnt="9"/>
      <dgm:spPr/>
    </dgm:pt>
    <dgm:pt modelId="{55D93EC1-B43E-41FC-9A7D-F8037CFE37DF}" type="pres">
      <dgm:prSet presAssocID="{1EB86D13-4335-4687-90EE-EDAD318768D9}" presName="horz1" presStyleCnt="0"/>
      <dgm:spPr/>
    </dgm:pt>
    <dgm:pt modelId="{606D018E-1FD9-4FA2-9A9E-8990B7FF6270}" type="pres">
      <dgm:prSet presAssocID="{1EB86D13-4335-4687-90EE-EDAD318768D9}" presName="tx1" presStyleLbl="revTx" presStyleIdx="7" presStyleCnt="9"/>
      <dgm:spPr/>
    </dgm:pt>
    <dgm:pt modelId="{D518CA86-1D37-4B6F-ADFD-E8E6B975C8CD}" type="pres">
      <dgm:prSet presAssocID="{1EB86D13-4335-4687-90EE-EDAD318768D9}" presName="vert1" presStyleCnt="0"/>
      <dgm:spPr/>
    </dgm:pt>
    <dgm:pt modelId="{20634E17-8C07-4FAA-9B3B-6E041CFCCA85}" type="pres">
      <dgm:prSet presAssocID="{22BB17FC-82E8-4672-AEDF-29A29C8223EF}" presName="thickLine" presStyleLbl="alignNode1" presStyleIdx="8" presStyleCnt="9"/>
      <dgm:spPr/>
    </dgm:pt>
    <dgm:pt modelId="{A0D1965D-D950-4877-BAB5-829D415DC256}" type="pres">
      <dgm:prSet presAssocID="{22BB17FC-82E8-4672-AEDF-29A29C8223EF}" presName="horz1" presStyleCnt="0"/>
      <dgm:spPr/>
    </dgm:pt>
    <dgm:pt modelId="{243ED24A-12AE-4F04-BDA1-C312A381D391}" type="pres">
      <dgm:prSet presAssocID="{22BB17FC-82E8-4672-AEDF-29A29C8223EF}" presName="tx1" presStyleLbl="revTx" presStyleIdx="8" presStyleCnt="9"/>
      <dgm:spPr/>
    </dgm:pt>
    <dgm:pt modelId="{2A85B0E1-B42C-41E4-A41D-D10B6AF4E9D1}" type="pres">
      <dgm:prSet presAssocID="{22BB17FC-82E8-4672-AEDF-29A29C8223EF}" presName="vert1" presStyleCnt="0"/>
      <dgm:spPr/>
    </dgm:pt>
  </dgm:ptLst>
  <dgm:cxnLst>
    <dgm:cxn modelId="{68F84B0C-D71B-4018-A3CC-D2F9B1AB1FBA}" type="presOf" srcId="{585D97A9-E9B4-47C2-A8FD-CA36BA015740}" destId="{8FD71CE7-BC3E-4140-9594-EF2ED17A81F2}" srcOrd="0" destOrd="0" presId="urn:microsoft.com/office/officeart/2008/layout/LinedList"/>
    <dgm:cxn modelId="{3D52100E-A11E-46F9-8399-E1C7A354B6AC}" srcId="{EE9C1D7B-F268-4F75-8F5A-80B951D727C0}" destId="{0258FDE9-1207-418B-B43E-46E2E196B2BB}" srcOrd="1" destOrd="0" parTransId="{1A40143A-3DD0-41B1-9CE8-B6AC870F415A}" sibTransId="{98C9B6F2-3978-485F-94F0-88113D7808C2}"/>
    <dgm:cxn modelId="{62E6A024-689F-47B7-94DE-4C02E80AC160}" type="presOf" srcId="{EE9C1D7B-F268-4F75-8F5A-80B951D727C0}" destId="{6551629D-E34C-4D97-8FB8-CDE389AE91D4}" srcOrd="0" destOrd="0" presId="urn:microsoft.com/office/officeart/2008/layout/LinedList"/>
    <dgm:cxn modelId="{9D5F0630-F6B3-482A-A1DF-CC8F23968B63}" srcId="{EE9C1D7B-F268-4F75-8F5A-80B951D727C0}" destId="{FD617EA8-4279-45E0-B1A8-168E04DAD202}" srcOrd="6" destOrd="0" parTransId="{9A666D55-D513-4BBE-AE61-F0C76272BE16}" sibTransId="{EC2C1AE1-B0B4-4BC6-8056-73FC7B5CDDB5}"/>
    <dgm:cxn modelId="{DE5A5469-9BE2-4AAF-B37F-5692169E38F1}" type="presOf" srcId="{287D803A-815D-4FE9-947F-365820BBD696}" destId="{4B65B262-4342-4666-902E-DAF9085F062F}" srcOrd="0" destOrd="0" presId="urn:microsoft.com/office/officeart/2008/layout/LinedList"/>
    <dgm:cxn modelId="{992A784C-C273-4B61-A80E-A9E4FA32B74F}" srcId="{EE9C1D7B-F268-4F75-8F5A-80B951D727C0}" destId="{1EB86D13-4335-4687-90EE-EDAD318768D9}" srcOrd="7" destOrd="0" parTransId="{2B8E0907-ED81-4C64-BD2D-9BE8C33D3547}" sibTransId="{36F9ECF9-0A7B-4043-BA83-145079ABB484}"/>
    <dgm:cxn modelId="{C34A0182-0983-4ADB-94F9-21AEB4F2D3AC}" srcId="{EE9C1D7B-F268-4F75-8F5A-80B951D727C0}" destId="{585D97A9-E9B4-47C2-A8FD-CA36BA015740}" srcOrd="4" destOrd="0" parTransId="{2BE28859-D6F4-4319-A7E7-BC2EEA0700A3}" sibTransId="{2B4F7A61-3032-43CD-8E5A-F2877EA79345}"/>
    <dgm:cxn modelId="{2713FC92-FA8B-4773-B664-D38040A8E33E}" srcId="{EE9C1D7B-F268-4F75-8F5A-80B951D727C0}" destId="{287D803A-815D-4FE9-947F-365820BBD696}" srcOrd="0" destOrd="0" parTransId="{94665081-462B-48C0-B6E6-047CAC1695EB}" sibTransId="{B7D29344-6046-40C6-AEA6-EA490EF79D76}"/>
    <dgm:cxn modelId="{2F488998-2F41-41C0-94F0-8D2D0A18E1FA}" type="presOf" srcId="{C39A6C81-838F-4C0F-A015-097C9EA524DD}" destId="{4F1A58C3-0704-4B37-9C16-11EDECA7EB10}" srcOrd="0" destOrd="0" presId="urn:microsoft.com/office/officeart/2008/layout/LinedList"/>
    <dgm:cxn modelId="{451BA59F-0212-432D-86C5-2B367975617F}" srcId="{EE9C1D7B-F268-4F75-8F5A-80B951D727C0}" destId="{1CFD17C5-5ED2-4884-B695-2961CCCBA1E4}" srcOrd="3" destOrd="0" parTransId="{B2E4718F-2C48-4EFB-A563-D6976AF54511}" sibTransId="{28E4CC48-82AA-45FE-B35B-434D156DABCD}"/>
    <dgm:cxn modelId="{4188DEA5-9D2D-4545-AAC2-EA313B964529}" type="presOf" srcId="{22BB17FC-82E8-4672-AEDF-29A29C8223EF}" destId="{243ED24A-12AE-4F04-BDA1-C312A381D391}" srcOrd="0" destOrd="0" presId="urn:microsoft.com/office/officeart/2008/layout/LinedList"/>
    <dgm:cxn modelId="{78B7E2BD-BA26-4B1C-81D7-3E22A71E2D00}" type="presOf" srcId="{FD617EA8-4279-45E0-B1A8-168E04DAD202}" destId="{F178F8F0-D618-43DB-9B3C-6B1EFD170B83}" srcOrd="0" destOrd="0" presId="urn:microsoft.com/office/officeart/2008/layout/LinedList"/>
    <dgm:cxn modelId="{87A4A7C0-A77E-451A-BC98-5CA0CAD625F0}" type="presOf" srcId="{64341504-7FA1-4E3D-B9A1-2B2783520B16}" destId="{2C3CF0EE-1C07-4EBE-BB06-CED2D7DE25DA}" srcOrd="0" destOrd="0" presId="urn:microsoft.com/office/officeart/2008/layout/LinedList"/>
    <dgm:cxn modelId="{B2618FC5-B76E-4B77-99FF-66FE4A66F6BE}" srcId="{EE9C1D7B-F268-4F75-8F5A-80B951D727C0}" destId="{22BB17FC-82E8-4672-AEDF-29A29C8223EF}" srcOrd="8" destOrd="0" parTransId="{B0706306-8DC0-4752-9F30-2DAFC643B300}" sibTransId="{4126625A-A4BC-481A-A637-E43F8E10FB25}"/>
    <dgm:cxn modelId="{FF25A4C6-4CF6-42C0-88D7-EAB6AAA64FFA}" srcId="{EE9C1D7B-F268-4F75-8F5A-80B951D727C0}" destId="{C39A6C81-838F-4C0F-A015-097C9EA524DD}" srcOrd="2" destOrd="0" parTransId="{BC34A52E-9EA9-475C-8808-61A1478FF90E}" sibTransId="{54E9CBC4-E502-4660-BCDB-2CCE661120AD}"/>
    <dgm:cxn modelId="{714BE1D4-C1B5-4E0C-A160-5D5468C58B19}" type="presOf" srcId="{0258FDE9-1207-418B-B43E-46E2E196B2BB}" destId="{5D762CF2-E283-42F4-9958-C47F29849B3C}" srcOrd="0" destOrd="0" presId="urn:microsoft.com/office/officeart/2008/layout/LinedList"/>
    <dgm:cxn modelId="{15D2F1E1-D37E-4C82-85FD-BC375441BA89}" type="presOf" srcId="{1CFD17C5-5ED2-4884-B695-2961CCCBA1E4}" destId="{CFC81237-2F9B-40F0-A363-2710CD2C9E9C}" srcOrd="0" destOrd="0" presId="urn:microsoft.com/office/officeart/2008/layout/LinedList"/>
    <dgm:cxn modelId="{4833BDF9-16A6-4EEE-9246-43D856C98854}" type="presOf" srcId="{1EB86D13-4335-4687-90EE-EDAD318768D9}" destId="{606D018E-1FD9-4FA2-9A9E-8990B7FF6270}" srcOrd="0" destOrd="0" presId="urn:microsoft.com/office/officeart/2008/layout/LinedList"/>
    <dgm:cxn modelId="{FF8281FE-182D-4469-97D8-B04ABF630E20}" srcId="{EE9C1D7B-F268-4F75-8F5A-80B951D727C0}" destId="{64341504-7FA1-4E3D-B9A1-2B2783520B16}" srcOrd="5" destOrd="0" parTransId="{E9D0F18E-43EE-49DB-9330-B8BE1CE12BFF}" sibTransId="{773FF046-F9C3-4955-8130-D4FCFE1B0F0E}"/>
    <dgm:cxn modelId="{D2A20727-37E6-4C60-9A81-9A9D14A39F7E}" type="presParOf" srcId="{6551629D-E34C-4D97-8FB8-CDE389AE91D4}" destId="{C92D4370-0A2E-4CBF-8EDE-02857DABAB11}" srcOrd="0" destOrd="0" presId="urn:microsoft.com/office/officeart/2008/layout/LinedList"/>
    <dgm:cxn modelId="{D2F74BD6-4C6E-4C5F-85B2-434A3C3EB785}" type="presParOf" srcId="{6551629D-E34C-4D97-8FB8-CDE389AE91D4}" destId="{C18A9B1E-4471-4995-B7B9-A0F84FD9B7D3}" srcOrd="1" destOrd="0" presId="urn:microsoft.com/office/officeart/2008/layout/LinedList"/>
    <dgm:cxn modelId="{FD2415E8-D159-48A0-BD6A-8AAACFE34D1B}" type="presParOf" srcId="{C18A9B1E-4471-4995-B7B9-A0F84FD9B7D3}" destId="{4B65B262-4342-4666-902E-DAF9085F062F}" srcOrd="0" destOrd="0" presId="urn:microsoft.com/office/officeart/2008/layout/LinedList"/>
    <dgm:cxn modelId="{0BBDCF02-D19D-4E31-AE2D-C94E5AD36955}" type="presParOf" srcId="{C18A9B1E-4471-4995-B7B9-A0F84FD9B7D3}" destId="{89C6A9BF-557A-4E42-A97A-9C3F61F5A35A}" srcOrd="1" destOrd="0" presId="urn:microsoft.com/office/officeart/2008/layout/LinedList"/>
    <dgm:cxn modelId="{B49F0F9D-927D-4BEE-AF3C-4819A29508D0}" type="presParOf" srcId="{6551629D-E34C-4D97-8FB8-CDE389AE91D4}" destId="{8CC2BB0E-69FF-4FD9-A225-AED7506317F5}" srcOrd="2" destOrd="0" presId="urn:microsoft.com/office/officeart/2008/layout/LinedList"/>
    <dgm:cxn modelId="{8B0E30B3-41CD-4EFD-9093-EF94736B64D4}" type="presParOf" srcId="{6551629D-E34C-4D97-8FB8-CDE389AE91D4}" destId="{00F404E8-99EA-4084-BF9C-C1A5DD831A3E}" srcOrd="3" destOrd="0" presId="urn:microsoft.com/office/officeart/2008/layout/LinedList"/>
    <dgm:cxn modelId="{ADC22656-6B79-429A-B8B3-70F2E33B372E}" type="presParOf" srcId="{00F404E8-99EA-4084-BF9C-C1A5DD831A3E}" destId="{5D762CF2-E283-42F4-9958-C47F29849B3C}" srcOrd="0" destOrd="0" presId="urn:microsoft.com/office/officeart/2008/layout/LinedList"/>
    <dgm:cxn modelId="{9D7BE9F0-F172-485D-9F6A-DC2209622F3A}" type="presParOf" srcId="{00F404E8-99EA-4084-BF9C-C1A5DD831A3E}" destId="{3CAA1D69-0478-43B3-A8ED-25B301FBA82B}" srcOrd="1" destOrd="0" presId="urn:microsoft.com/office/officeart/2008/layout/LinedList"/>
    <dgm:cxn modelId="{F6BF556D-5F6E-4302-9158-688F31F57DC5}" type="presParOf" srcId="{6551629D-E34C-4D97-8FB8-CDE389AE91D4}" destId="{75A3DD85-1BC3-43C5-ADDA-1A72D60F4FCA}" srcOrd="4" destOrd="0" presId="urn:microsoft.com/office/officeart/2008/layout/LinedList"/>
    <dgm:cxn modelId="{02D46C1F-33FA-4ADA-A83D-9FBE0E9CD28D}" type="presParOf" srcId="{6551629D-E34C-4D97-8FB8-CDE389AE91D4}" destId="{89FEF2B1-EA50-4619-8BDF-A149C5453848}" srcOrd="5" destOrd="0" presId="urn:microsoft.com/office/officeart/2008/layout/LinedList"/>
    <dgm:cxn modelId="{9CAB42D2-60A3-4FBF-9A6C-E27DB389C41D}" type="presParOf" srcId="{89FEF2B1-EA50-4619-8BDF-A149C5453848}" destId="{4F1A58C3-0704-4B37-9C16-11EDECA7EB10}" srcOrd="0" destOrd="0" presId="urn:microsoft.com/office/officeart/2008/layout/LinedList"/>
    <dgm:cxn modelId="{D9A563EF-9CC6-4003-B9B1-6C2E7B72B889}" type="presParOf" srcId="{89FEF2B1-EA50-4619-8BDF-A149C5453848}" destId="{BDF6A2BF-9A03-44BF-9236-CAA06C17ECB8}" srcOrd="1" destOrd="0" presId="urn:microsoft.com/office/officeart/2008/layout/LinedList"/>
    <dgm:cxn modelId="{A24DC073-1A58-42D5-84B5-64B9841CC658}" type="presParOf" srcId="{6551629D-E34C-4D97-8FB8-CDE389AE91D4}" destId="{6BC6AF3E-9FE3-47F9-B33E-25601BE0ED74}" srcOrd="6" destOrd="0" presId="urn:microsoft.com/office/officeart/2008/layout/LinedList"/>
    <dgm:cxn modelId="{7692CC55-E11C-4108-BC60-0300CCC1A7F3}" type="presParOf" srcId="{6551629D-E34C-4D97-8FB8-CDE389AE91D4}" destId="{657262D8-5107-4C3E-901C-5D7728E874B2}" srcOrd="7" destOrd="0" presId="urn:microsoft.com/office/officeart/2008/layout/LinedList"/>
    <dgm:cxn modelId="{CF785BCC-1493-4507-BC27-29AC6DFD3F06}" type="presParOf" srcId="{657262D8-5107-4C3E-901C-5D7728E874B2}" destId="{CFC81237-2F9B-40F0-A363-2710CD2C9E9C}" srcOrd="0" destOrd="0" presId="urn:microsoft.com/office/officeart/2008/layout/LinedList"/>
    <dgm:cxn modelId="{C699379F-A7D9-47AD-A425-8B036887B343}" type="presParOf" srcId="{657262D8-5107-4C3E-901C-5D7728E874B2}" destId="{17A8004C-97C8-4B38-9C19-2059BCC2142D}" srcOrd="1" destOrd="0" presId="urn:microsoft.com/office/officeart/2008/layout/LinedList"/>
    <dgm:cxn modelId="{1E7E6B2B-50B6-4C72-8CF2-DD46825A94F0}" type="presParOf" srcId="{6551629D-E34C-4D97-8FB8-CDE389AE91D4}" destId="{BE8553B4-7B86-4A71-BDB8-23AF626981E3}" srcOrd="8" destOrd="0" presId="urn:microsoft.com/office/officeart/2008/layout/LinedList"/>
    <dgm:cxn modelId="{60A67B57-5AB5-4B71-BAA3-FD552AFE3D16}" type="presParOf" srcId="{6551629D-E34C-4D97-8FB8-CDE389AE91D4}" destId="{03609D4C-7097-4CE6-9286-E784AE98EB38}" srcOrd="9" destOrd="0" presId="urn:microsoft.com/office/officeart/2008/layout/LinedList"/>
    <dgm:cxn modelId="{6BF13B60-CC4D-49B7-8185-62DA6CEECD13}" type="presParOf" srcId="{03609D4C-7097-4CE6-9286-E784AE98EB38}" destId="{8FD71CE7-BC3E-4140-9594-EF2ED17A81F2}" srcOrd="0" destOrd="0" presId="urn:microsoft.com/office/officeart/2008/layout/LinedList"/>
    <dgm:cxn modelId="{C8721589-E6CC-4874-BF08-DE6463938686}" type="presParOf" srcId="{03609D4C-7097-4CE6-9286-E784AE98EB38}" destId="{1BC07AE6-8AB9-4FFE-99DD-54BF4F844F7B}" srcOrd="1" destOrd="0" presId="urn:microsoft.com/office/officeart/2008/layout/LinedList"/>
    <dgm:cxn modelId="{178D595F-2713-43F8-8F42-07C54AE1CCAA}" type="presParOf" srcId="{6551629D-E34C-4D97-8FB8-CDE389AE91D4}" destId="{5A3B6605-33A1-4FF5-BECE-F44FBAAC3AD7}" srcOrd="10" destOrd="0" presId="urn:microsoft.com/office/officeart/2008/layout/LinedList"/>
    <dgm:cxn modelId="{89BD3930-177C-4042-A029-894F18FA05FA}" type="presParOf" srcId="{6551629D-E34C-4D97-8FB8-CDE389AE91D4}" destId="{38BC5393-02C0-4DAC-B4F3-4A9ECF66C78C}" srcOrd="11" destOrd="0" presId="urn:microsoft.com/office/officeart/2008/layout/LinedList"/>
    <dgm:cxn modelId="{05990986-F221-41FC-AD87-73FDE6010CC4}" type="presParOf" srcId="{38BC5393-02C0-4DAC-B4F3-4A9ECF66C78C}" destId="{2C3CF0EE-1C07-4EBE-BB06-CED2D7DE25DA}" srcOrd="0" destOrd="0" presId="urn:microsoft.com/office/officeart/2008/layout/LinedList"/>
    <dgm:cxn modelId="{2545DD7D-A44F-454A-AE42-D6557C102E44}" type="presParOf" srcId="{38BC5393-02C0-4DAC-B4F3-4A9ECF66C78C}" destId="{E6A27588-DFE0-465C-9B6B-B8E07C68F06A}" srcOrd="1" destOrd="0" presId="urn:microsoft.com/office/officeart/2008/layout/LinedList"/>
    <dgm:cxn modelId="{DD9B0338-98B3-4C3D-800F-DAB447FAFA48}" type="presParOf" srcId="{6551629D-E34C-4D97-8FB8-CDE389AE91D4}" destId="{28884AEC-13F3-489E-8065-C8D3273F3E97}" srcOrd="12" destOrd="0" presId="urn:microsoft.com/office/officeart/2008/layout/LinedList"/>
    <dgm:cxn modelId="{807727DE-23C6-4953-9031-5379295E3AD0}" type="presParOf" srcId="{6551629D-E34C-4D97-8FB8-CDE389AE91D4}" destId="{DED8F782-BFEE-4C8F-A157-9BF016BC2D24}" srcOrd="13" destOrd="0" presId="urn:microsoft.com/office/officeart/2008/layout/LinedList"/>
    <dgm:cxn modelId="{41E2045E-01A3-47ED-8B91-A8E067E9EC46}" type="presParOf" srcId="{DED8F782-BFEE-4C8F-A157-9BF016BC2D24}" destId="{F178F8F0-D618-43DB-9B3C-6B1EFD170B83}" srcOrd="0" destOrd="0" presId="urn:microsoft.com/office/officeart/2008/layout/LinedList"/>
    <dgm:cxn modelId="{7F9317D5-1F70-41BE-B6A8-93465335DF93}" type="presParOf" srcId="{DED8F782-BFEE-4C8F-A157-9BF016BC2D24}" destId="{43E403DD-E97A-4393-AEFD-229A5AACAEA4}" srcOrd="1" destOrd="0" presId="urn:microsoft.com/office/officeart/2008/layout/LinedList"/>
    <dgm:cxn modelId="{E5BC5CFF-E590-426C-BB64-3C43D8E38A27}" type="presParOf" srcId="{6551629D-E34C-4D97-8FB8-CDE389AE91D4}" destId="{301BDB88-17E5-41FE-A9AD-906CE42A4557}" srcOrd="14" destOrd="0" presId="urn:microsoft.com/office/officeart/2008/layout/LinedList"/>
    <dgm:cxn modelId="{7BB8FA5C-F22A-4EEA-A500-9CC3A2BF1110}" type="presParOf" srcId="{6551629D-E34C-4D97-8FB8-CDE389AE91D4}" destId="{55D93EC1-B43E-41FC-9A7D-F8037CFE37DF}" srcOrd="15" destOrd="0" presId="urn:microsoft.com/office/officeart/2008/layout/LinedList"/>
    <dgm:cxn modelId="{27E83C9A-C703-42FF-8E15-E12F0B7C1A67}" type="presParOf" srcId="{55D93EC1-B43E-41FC-9A7D-F8037CFE37DF}" destId="{606D018E-1FD9-4FA2-9A9E-8990B7FF6270}" srcOrd="0" destOrd="0" presId="urn:microsoft.com/office/officeart/2008/layout/LinedList"/>
    <dgm:cxn modelId="{1022E7EF-75F2-421E-9FBF-C8BFE554B7F3}" type="presParOf" srcId="{55D93EC1-B43E-41FC-9A7D-F8037CFE37DF}" destId="{D518CA86-1D37-4B6F-ADFD-E8E6B975C8CD}" srcOrd="1" destOrd="0" presId="urn:microsoft.com/office/officeart/2008/layout/LinedList"/>
    <dgm:cxn modelId="{B23D88DF-3E19-41DA-99DE-7F854E406FFF}" type="presParOf" srcId="{6551629D-E34C-4D97-8FB8-CDE389AE91D4}" destId="{20634E17-8C07-4FAA-9B3B-6E041CFCCA85}" srcOrd="16" destOrd="0" presId="urn:microsoft.com/office/officeart/2008/layout/LinedList"/>
    <dgm:cxn modelId="{E1FB7340-E73F-4807-BC94-39385CF74070}" type="presParOf" srcId="{6551629D-E34C-4D97-8FB8-CDE389AE91D4}" destId="{A0D1965D-D950-4877-BAB5-829D415DC256}" srcOrd="17" destOrd="0" presId="urn:microsoft.com/office/officeart/2008/layout/LinedList"/>
    <dgm:cxn modelId="{A56C455F-03FB-4783-B074-C23B5B359D7D}" type="presParOf" srcId="{A0D1965D-D950-4877-BAB5-829D415DC256}" destId="{243ED24A-12AE-4F04-BDA1-C312A381D391}" srcOrd="0" destOrd="0" presId="urn:microsoft.com/office/officeart/2008/layout/LinedList"/>
    <dgm:cxn modelId="{0741E2C5-2DB1-49B6-B6A6-7869BCEE60E5}" type="presParOf" srcId="{A0D1965D-D950-4877-BAB5-829D415DC256}" destId="{2A85B0E1-B42C-41E4-A41D-D10B6AF4E9D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2695F1-E685-401B-B41D-08B982E7EEDC}" type="doc">
      <dgm:prSet loTypeId="urn:microsoft.com/office/officeart/2005/8/layout/vList2" loCatId="list" qsTypeId="urn:microsoft.com/office/officeart/2005/8/quickstyle/simple4" qsCatId="simple" csTypeId="urn:microsoft.com/office/officeart/2005/8/colors/accent2_5" csCatId="accent2" phldr="1"/>
      <dgm:spPr/>
      <dgm:t>
        <a:bodyPr/>
        <a:lstStyle/>
        <a:p>
          <a:endParaRPr lang="en-US"/>
        </a:p>
      </dgm:t>
    </dgm:pt>
    <dgm:pt modelId="{37485AED-8973-4528-B886-A1B8AFFF4110}">
      <dgm:prSet/>
      <dgm:spPr/>
      <dgm:t>
        <a:bodyPr/>
        <a:lstStyle/>
        <a:p>
          <a:r>
            <a:rPr lang="en-GB"/>
            <a:t>Constraints on their freedom</a:t>
          </a:r>
          <a:endParaRPr lang="en-US"/>
        </a:p>
      </dgm:t>
    </dgm:pt>
    <dgm:pt modelId="{72CDFE6E-27B5-4E27-BA73-9B2E161A8709}" type="parTrans" cxnId="{223711D9-AA7B-4538-B932-F3D19EE42EB6}">
      <dgm:prSet/>
      <dgm:spPr/>
      <dgm:t>
        <a:bodyPr/>
        <a:lstStyle/>
        <a:p>
          <a:endParaRPr lang="en-US"/>
        </a:p>
      </dgm:t>
    </dgm:pt>
    <dgm:pt modelId="{566C00AA-C930-46F0-9811-2E8F5C130E2A}" type="sibTrans" cxnId="{223711D9-AA7B-4538-B932-F3D19EE42EB6}">
      <dgm:prSet/>
      <dgm:spPr/>
      <dgm:t>
        <a:bodyPr/>
        <a:lstStyle/>
        <a:p>
          <a:endParaRPr lang="en-US"/>
        </a:p>
      </dgm:t>
    </dgm:pt>
    <dgm:pt modelId="{45A5E42B-8184-41DE-AD35-79EEC89972C1}">
      <dgm:prSet/>
      <dgm:spPr/>
      <dgm:t>
        <a:bodyPr/>
        <a:lstStyle/>
        <a:p>
          <a:r>
            <a:rPr lang="en-GB"/>
            <a:t>Control of  their time and movement</a:t>
          </a:r>
          <a:endParaRPr lang="en-US"/>
        </a:p>
      </dgm:t>
    </dgm:pt>
    <dgm:pt modelId="{7ADE7F05-E91A-41FF-8242-C7B146451403}" type="parTrans" cxnId="{F1C14FBD-337B-4886-9959-2C2EA9B505F3}">
      <dgm:prSet/>
      <dgm:spPr/>
      <dgm:t>
        <a:bodyPr/>
        <a:lstStyle/>
        <a:p>
          <a:endParaRPr lang="en-US"/>
        </a:p>
      </dgm:t>
    </dgm:pt>
    <dgm:pt modelId="{C10C6582-609B-4562-B9FD-25B86442976C}" type="sibTrans" cxnId="{F1C14FBD-337B-4886-9959-2C2EA9B505F3}">
      <dgm:prSet/>
      <dgm:spPr/>
      <dgm:t>
        <a:bodyPr/>
        <a:lstStyle/>
        <a:p>
          <a:endParaRPr lang="en-US"/>
        </a:p>
      </dgm:t>
    </dgm:pt>
    <dgm:pt modelId="{35A03665-928F-4169-8ADE-673637989FB5}">
      <dgm:prSet/>
      <dgm:spPr/>
      <dgm:t>
        <a:bodyPr/>
        <a:lstStyle/>
        <a:p>
          <a:r>
            <a:rPr lang="en-GB" dirty="0"/>
            <a:t>Isolation from wider family, peers and extra-curricular activities</a:t>
          </a:r>
          <a:endParaRPr lang="en-US" dirty="0"/>
        </a:p>
      </dgm:t>
    </dgm:pt>
    <dgm:pt modelId="{E25F27F7-ECD8-4855-8FDD-0301EAA756A9}" type="parTrans" cxnId="{EACEB286-4A16-4F5F-9371-10AFFF36DAC2}">
      <dgm:prSet/>
      <dgm:spPr/>
      <dgm:t>
        <a:bodyPr/>
        <a:lstStyle/>
        <a:p>
          <a:endParaRPr lang="en-US"/>
        </a:p>
      </dgm:t>
    </dgm:pt>
    <dgm:pt modelId="{2E082940-1056-47A3-8C11-9C82E9B91680}" type="sibTrans" cxnId="{EACEB286-4A16-4F5F-9371-10AFFF36DAC2}">
      <dgm:prSet/>
      <dgm:spPr/>
      <dgm:t>
        <a:bodyPr/>
        <a:lstStyle/>
        <a:p>
          <a:endParaRPr lang="en-US"/>
        </a:p>
      </dgm:t>
    </dgm:pt>
    <dgm:pt modelId="{37FE6258-1C23-4DDD-9CFC-BC8F6585F803}">
      <dgm:prSet/>
      <dgm:spPr/>
      <dgm:t>
        <a:bodyPr/>
        <a:lstStyle/>
        <a:p>
          <a:r>
            <a:rPr lang="en-GB"/>
            <a:t>Restricted social lives</a:t>
          </a:r>
          <a:endParaRPr lang="en-US"/>
        </a:p>
      </dgm:t>
    </dgm:pt>
    <dgm:pt modelId="{B8F36028-144D-4AEC-8307-0AD39643DA14}" type="parTrans" cxnId="{4B856713-FC08-4FE4-8B05-7E6EC360852A}">
      <dgm:prSet/>
      <dgm:spPr/>
      <dgm:t>
        <a:bodyPr/>
        <a:lstStyle/>
        <a:p>
          <a:endParaRPr lang="en-US"/>
        </a:p>
      </dgm:t>
    </dgm:pt>
    <dgm:pt modelId="{E99F08C1-1BA9-400D-897E-04BD1BA98C88}" type="sibTrans" cxnId="{4B856713-FC08-4FE4-8B05-7E6EC360852A}">
      <dgm:prSet/>
      <dgm:spPr/>
      <dgm:t>
        <a:bodyPr/>
        <a:lstStyle/>
        <a:p>
          <a:endParaRPr lang="en-US"/>
        </a:p>
      </dgm:t>
    </dgm:pt>
    <dgm:pt modelId="{874A8422-6448-4994-9AB1-110979AB4331}">
      <dgm:prSet/>
      <dgm:spPr/>
      <dgm:t>
        <a:bodyPr/>
        <a:lstStyle/>
        <a:p>
          <a:r>
            <a:rPr lang="en-GB"/>
            <a:t>Reduced opportunities for fun and affection</a:t>
          </a:r>
          <a:endParaRPr lang="en-US"/>
        </a:p>
      </dgm:t>
    </dgm:pt>
    <dgm:pt modelId="{C0E46A95-5F8F-4320-ADBF-A05C918F0278}" type="parTrans" cxnId="{78A5DA0E-7809-4AD5-A066-FC541C0FBAED}">
      <dgm:prSet/>
      <dgm:spPr/>
      <dgm:t>
        <a:bodyPr/>
        <a:lstStyle/>
        <a:p>
          <a:endParaRPr lang="en-US"/>
        </a:p>
      </dgm:t>
    </dgm:pt>
    <dgm:pt modelId="{E9B3B955-D126-49CB-A215-819B2131210B}" type="sibTrans" cxnId="{78A5DA0E-7809-4AD5-A066-FC541C0FBAED}">
      <dgm:prSet/>
      <dgm:spPr/>
      <dgm:t>
        <a:bodyPr/>
        <a:lstStyle/>
        <a:p>
          <a:endParaRPr lang="en-US"/>
        </a:p>
      </dgm:t>
    </dgm:pt>
    <dgm:pt modelId="{1E617E34-9B61-4F90-B242-8DCC54938CCA}">
      <dgm:prSet/>
      <dgm:spPr/>
      <dgm:t>
        <a:bodyPr/>
        <a:lstStyle/>
        <a:p>
          <a:r>
            <a:rPr lang="en-GB"/>
            <a:t>Damage to parent child relationships</a:t>
          </a:r>
          <a:endParaRPr lang="en-US"/>
        </a:p>
      </dgm:t>
    </dgm:pt>
    <dgm:pt modelId="{63A7EB09-1BE4-4613-BD9C-10EEC0E724E5}" type="parTrans" cxnId="{6FE66B42-E013-48A0-AD53-7D6111A7005E}">
      <dgm:prSet/>
      <dgm:spPr/>
      <dgm:t>
        <a:bodyPr/>
        <a:lstStyle/>
        <a:p>
          <a:endParaRPr lang="en-US"/>
        </a:p>
      </dgm:t>
    </dgm:pt>
    <dgm:pt modelId="{2886DE1D-2780-4A47-811D-D0CC97794DD0}" type="sibTrans" cxnId="{6FE66B42-E013-48A0-AD53-7D6111A7005E}">
      <dgm:prSet/>
      <dgm:spPr/>
      <dgm:t>
        <a:bodyPr/>
        <a:lstStyle/>
        <a:p>
          <a:endParaRPr lang="en-US"/>
        </a:p>
      </dgm:t>
    </dgm:pt>
    <dgm:pt modelId="{D9957460-F706-4C5D-9467-5F54918F69FE}">
      <dgm:prSet/>
      <dgm:spPr/>
      <dgm:t>
        <a:bodyPr/>
        <a:lstStyle/>
        <a:p>
          <a:r>
            <a:rPr lang="en-GB"/>
            <a:t>Neglect</a:t>
          </a:r>
          <a:endParaRPr lang="en-US"/>
        </a:p>
      </dgm:t>
    </dgm:pt>
    <dgm:pt modelId="{6300C354-9F1B-4B23-96F7-D3CB51B8EAE8}" type="parTrans" cxnId="{A5BEB96A-E0D3-452C-967B-99072D63DBA5}">
      <dgm:prSet/>
      <dgm:spPr/>
      <dgm:t>
        <a:bodyPr/>
        <a:lstStyle/>
        <a:p>
          <a:endParaRPr lang="en-US"/>
        </a:p>
      </dgm:t>
    </dgm:pt>
    <dgm:pt modelId="{815C5BDB-4B33-4F3E-937C-7FD9D097B428}" type="sibTrans" cxnId="{A5BEB96A-E0D3-452C-967B-99072D63DBA5}">
      <dgm:prSet/>
      <dgm:spPr/>
      <dgm:t>
        <a:bodyPr/>
        <a:lstStyle/>
        <a:p>
          <a:endParaRPr lang="en-US"/>
        </a:p>
      </dgm:t>
    </dgm:pt>
    <dgm:pt modelId="{9C413AC8-0E38-452F-84F3-F0C6AFCC84DC}">
      <dgm:prSet/>
      <dgm:spPr/>
      <dgm:t>
        <a:bodyPr/>
        <a:lstStyle/>
        <a:p>
          <a:r>
            <a:rPr lang="en-GB"/>
            <a:t>Emotional abuse</a:t>
          </a:r>
          <a:endParaRPr lang="en-US"/>
        </a:p>
      </dgm:t>
    </dgm:pt>
    <dgm:pt modelId="{F3F5D50E-947A-42AE-9919-374C1C42806B}" type="parTrans" cxnId="{7703016F-7EB4-499F-B981-8D4D8E70523B}">
      <dgm:prSet/>
      <dgm:spPr/>
      <dgm:t>
        <a:bodyPr/>
        <a:lstStyle/>
        <a:p>
          <a:endParaRPr lang="en-US"/>
        </a:p>
      </dgm:t>
    </dgm:pt>
    <dgm:pt modelId="{68A88DE7-FD24-45F3-9CA5-0B47B4FE61C0}" type="sibTrans" cxnId="{7703016F-7EB4-499F-B981-8D4D8E70523B}">
      <dgm:prSet/>
      <dgm:spPr/>
      <dgm:t>
        <a:bodyPr/>
        <a:lstStyle/>
        <a:p>
          <a:endParaRPr lang="en-US"/>
        </a:p>
      </dgm:t>
    </dgm:pt>
    <dgm:pt modelId="{A0E809E6-6204-46A2-9F83-E98EB53C7BE8}">
      <dgm:prSet/>
      <dgm:spPr/>
      <dgm:t>
        <a:bodyPr/>
        <a:lstStyle/>
        <a:p>
          <a:r>
            <a:rPr lang="en-GB"/>
            <a:t>Physical abuse</a:t>
          </a:r>
          <a:endParaRPr lang="en-US"/>
        </a:p>
      </dgm:t>
    </dgm:pt>
    <dgm:pt modelId="{138F1295-2048-40AB-B5F6-631B28E269DB}" type="parTrans" cxnId="{E2A8926F-2909-4B9E-9EC0-A36FB96E6081}">
      <dgm:prSet/>
      <dgm:spPr/>
      <dgm:t>
        <a:bodyPr/>
        <a:lstStyle/>
        <a:p>
          <a:endParaRPr lang="en-US"/>
        </a:p>
      </dgm:t>
    </dgm:pt>
    <dgm:pt modelId="{3836FEFD-EFB9-40BF-A4CE-3BE432849BCC}" type="sibTrans" cxnId="{E2A8926F-2909-4B9E-9EC0-A36FB96E6081}">
      <dgm:prSet/>
      <dgm:spPr/>
      <dgm:t>
        <a:bodyPr/>
        <a:lstStyle/>
        <a:p>
          <a:endParaRPr lang="en-US"/>
        </a:p>
      </dgm:t>
    </dgm:pt>
    <dgm:pt modelId="{2EC21C5F-25EC-4528-80B0-CD2AA6AC0451}">
      <dgm:prSet/>
      <dgm:spPr/>
      <dgm:t>
        <a:bodyPr/>
        <a:lstStyle/>
        <a:p>
          <a:r>
            <a:rPr lang="en-GB"/>
            <a:t>Sexual abuse </a:t>
          </a:r>
          <a:endParaRPr lang="en-US"/>
        </a:p>
      </dgm:t>
    </dgm:pt>
    <dgm:pt modelId="{1D78812A-558A-458F-8CB3-2539C5730F7B}" type="parTrans" cxnId="{BA5873B7-8A2E-4091-B3BE-2DA45B5C7848}">
      <dgm:prSet/>
      <dgm:spPr/>
      <dgm:t>
        <a:bodyPr/>
        <a:lstStyle/>
        <a:p>
          <a:endParaRPr lang="en-US"/>
        </a:p>
      </dgm:t>
    </dgm:pt>
    <dgm:pt modelId="{8AA03E1D-DB3F-4A7D-9240-D9E0316E6796}" type="sibTrans" cxnId="{BA5873B7-8A2E-4091-B3BE-2DA45B5C7848}">
      <dgm:prSet/>
      <dgm:spPr/>
      <dgm:t>
        <a:bodyPr/>
        <a:lstStyle/>
        <a:p>
          <a:endParaRPr lang="en-US"/>
        </a:p>
      </dgm:t>
    </dgm:pt>
    <dgm:pt modelId="{4B365C77-A416-4906-A15D-9706858D94BD}" type="pres">
      <dgm:prSet presAssocID="{922695F1-E685-401B-B41D-08B982E7EEDC}" presName="linear" presStyleCnt="0">
        <dgm:presLayoutVars>
          <dgm:animLvl val="lvl"/>
          <dgm:resizeHandles val="exact"/>
        </dgm:presLayoutVars>
      </dgm:prSet>
      <dgm:spPr/>
    </dgm:pt>
    <dgm:pt modelId="{2CE4056F-A03D-426F-8D00-0C119ED94BCB}" type="pres">
      <dgm:prSet presAssocID="{37485AED-8973-4528-B886-A1B8AFFF4110}" presName="parentText" presStyleLbl="node1" presStyleIdx="0" presStyleCnt="10">
        <dgm:presLayoutVars>
          <dgm:chMax val="0"/>
          <dgm:bulletEnabled val="1"/>
        </dgm:presLayoutVars>
      </dgm:prSet>
      <dgm:spPr/>
    </dgm:pt>
    <dgm:pt modelId="{3106E633-9968-4D0E-B73A-C97994A3D240}" type="pres">
      <dgm:prSet presAssocID="{566C00AA-C930-46F0-9811-2E8F5C130E2A}" presName="spacer" presStyleCnt="0"/>
      <dgm:spPr/>
    </dgm:pt>
    <dgm:pt modelId="{D1B0522E-1F5B-4AC2-A3FF-7C66666F2B05}" type="pres">
      <dgm:prSet presAssocID="{45A5E42B-8184-41DE-AD35-79EEC89972C1}" presName="parentText" presStyleLbl="node1" presStyleIdx="1" presStyleCnt="10">
        <dgm:presLayoutVars>
          <dgm:chMax val="0"/>
          <dgm:bulletEnabled val="1"/>
        </dgm:presLayoutVars>
      </dgm:prSet>
      <dgm:spPr/>
    </dgm:pt>
    <dgm:pt modelId="{66F746AF-71CB-4725-ADDF-380D30EAAC22}" type="pres">
      <dgm:prSet presAssocID="{C10C6582-609B-4562-B9FD-25B86442976C}" presName="spacer" presStyleCnt="0"/>
      <dgm:spPr/>
    </dgm:pt>
    <dgm:pt modelId="{D6B16424-B04C-477C-964D-942E3CF0DEFB}" type="pres">
      <dgm:prSet presAssocID="{35A03665-928F-4169-8ADE-673637989FB5}" presName="parentText" presStyleLbl="node1" presStyleIdx="2" presStyleCnt="10">
        <dgm:presLayoutVars>
          <dgm:chMax val="0"/>
          <dgm:bulletEnabled val="1"/>
        </dgm:presLayoutVars>
      </dgm:prSet>
      <dgm:spPr/>
    </dgm:pt>
    <dgm:pt modelId="{A4DEDA91-A7C6-48D5-9693-35B6DB9DC42D}" type="pres">
      <dgm:prSet presAssocID="{2E082940-1056-47A3-8C11-9C82E9B91680}" presName="spacer" presStyleCnt="0"/>
      <dgm:spPr/>
    </dgm:pt>
    <dgm:pt modelId="{82B97FE0-A546-417E-B818-8910F3068FE1}" type="pres">
      <dgm:prSet presAssocID="{37FE6258-1C23-4DDD-9CFC-BC8F6585F803}" presName="parentText" presStyleLbl="node1" presStyleIdx="3" presStyleCnt="10">
        <dgm:presLayoutVars>
          <dgm:chMax val="0"/>
          <dgm:bulletEnabled val="1"/>
        </dgm:presLayoutVars>
      </dgm:prSet>
      <dgm:spPr/>
    </dgm:pt>
    <dgm:pt modelId="{041C1A64-5DA9-4093-BDAF-2937031C3E1E}" type="pres">
      <dgm:prSet presAssocID="{E99F08C1-1BA9-400D-897E-04BD1BA98C88}" presName="spacer" presStyleCnt="0"/>
      <dgm:spPr/>
    </dgm:pt>
    <dgm:pt modelId="{3B92E29D-B005-4B07-B878-D570C74C2BEE}" type="pres">
      <dgm:prSet presAssocID="{874A8422-6448-4994-9AB1-110979AB4331}" presName="parentText" presStyleLbl="node1" presStyleIdx="4" presStyleCnt="10">
        <dgm:presLayoutVars>
          <dgm:chMax val="0"/>
          <dgm:bulletEnabled val="1"/>
        </dgm:presLayoutVars>
      </dgm:prSet>
      <dgm:spPr/>
    </dgm:pt>
    <dgm:pt modelId="{04C8A4D2-6B27-4EE7-B420-7B39D4AC17BB}" type="pres">
      <dgm:prSet presAssocID="{E9B3B955-D126-49CB-A215-819B2131210B}" presName="spacer" presStyleCnt="0"/>
      <dgm:spPr/>
    </dgm:pt>
    <dgm:pt modelId="{A167388D-2903-4157-94D0-78F970B021A2}" type="pres">
      <dgm:prSet presAssocID="{1E617E34-9B61-4F90-B242-8DCC54938CCA}" presName="parentText" presStyleLbl="node1" presStyleIdx="5" presStyleCnt="10">
        <dgm:presLayoutVars>
          <dgm:chMax val="0"/>
          <dgm:bulletEnabled val="1"/>
        </dgm:presLayoutVars>
      </dgm:prSet>
      <dgm:spPr/>
    </dgm:pt>
    <dgm:pt modelId="{BEBD75EE-9336-4B6D-B226-A54B44CB84F3}" type="pres">
      <dgm:prSet presAssocID="{2886DE1D-2780-4A47-811D-D0CC97794DD0}" presName="spacer" presStyleCnt="0"/>
      <dgm:spPr/>
    </dgm:pt>
    <dgm:pt modelId="{0A9E072F-3868-4419-8C9D-2F927803EEE8}" type="pres">
      <dgm:prSet presAssocID="{D9957460-F706-4C5D-9467-5F54918F69FE}" presName="parentText" presStyleLbl="node1" presStyleIdx="6" presStyleCnt="10">
        <dgm:presLayoutVars>
          <dgm:chMax val="0"/>
          <dgm:bulletEnabled val="1"/>
        </dgm:presLayoutVars>
      </dgm:prSet>
      <dgm:spPr/>
    </dgm:pt>
    <dgm:pt modelId="{B70D7EF0-C06E-4E88-9F4B-992F4CC41EB6}" type="pres">
      <dgm:prSet presAssocID="{815C5BDB-4B33-4F3E-937C-7FD9D097B428}" presName="spacer" presStyleCnt="0"/>
      <dgm:spPr/>
    </dgm:pt>
    <dgm:pt modelId="{660BDA2A-2392-4B1E-8569-91CF1D518DFF}" type="pres">
      <dgm:prSet presAssocID="{9C413AC8-0E38-452F-84F3-F0C6AFCC84DC}" presName="parentText" presStyleLbl="node1" presStyleIdx="7" presStyleCnt="10">
        <dgm:presLayoutVars>
          <dgm:chMax val="0"/>
          <dgm:bulletEnabled val="1"/>
        </dgm:presLayoutVars>
      </dgm:prSet>
      <dgm:spPr/>
    </dgm:pt>
    <dgm:pt modelId="{C07CB722-4B98-4DF3-999C-428BD60A2701}" type="pres">
      <dgm:prSet presAssocID="{68A88DE7-FD24-45F3-9CA5-0B47B4FE61C0}" presName="spacer" presStyleCnt="0"/>
      <dgm:spPr/>
    </dgm:pt>
    <dgm:pt modelId="{791BC920-D674-454C-9663-A2E18E3EBF37}" type="pres">
      <dgm:prSet presAssocID="{A0E809E6-6204-46A2-9F83-E98EB53C7BE8}" presName="parentText" presStyleLbl="node1" presStyleIdx="8" presStyleCnt="10">
        <dgm:presLayoutVars>
          <dgm:chMax val="0"/>
          <dgm:bulletEnabled val="1"/>
        </dgm:presLayoutVars>
      </dgm:prSet>
      <dgm:spPr/>
    </dgm:pt>
    <dgm:pt modelId="{97BCF6FC-3620-4280-A093-42012A3A84B8}" type="pres">
      <dgm:prSet presAssocID="{3836FEFD-EFB9-40BF-A4CE-3BE432849BCC}" presName="spacer" presStyleCnt="0"/>
      <dgm:spPr/>
    </dgm:pt>
    <dgm:pt modelId="{045B4634-29F5-49D7-A2A9-BC387329AB7F}" type="pres">
      <dgm:prSet presAssocID="{2EC21C5F-25EC-4528-80B0-CD2AA6AC0451}" presName="parentText" presStyleLbl="node1" presStyleIdx="9" presStyleCnt="10">
        <dgm:presLayoutVars>
          <dgm:chMax val="0"/>
          <dgm:bulletEnabled val="1"/>
        </dgm:presLayoutVars>
      </dgm:prSet>
      <dgm:spPr/>
    </dgm:pt>
  </dgm:ptLst>
  <dgm:cxnLst>
    <dgm:cxn modelId="{78A5DA0E-7809-4AD5-A066-FC541C0FBAED}" srcId="{922695F1-E685-401B-B41D-08B982E7EEDC}" destId="{874A8422-6448-4994-9AB1-110979AB4331}" srcOrd="4" destOrd="0" parTransId="{C0E46A95-5F8F-4320-ADBF-A05C918F0278}" sibTransId="{E9B3B955-D126-49CB-A215-819B2131210B}"/>
    <dgm:cxn modelId="{4B856713-FC08-4FE4-8B05-7E6EC360852A}" srcId="{922695F1-E685-401B-B41D-08B982E7EEDC}" destId="{37FE6258-1C23-4DDD-9CFC-BC8F6585F803}" srcOrd="3" destOrd="0" parTransId="{B8F36028-144D-4AEC-8307-0AD39643DA14}" sibTransId="{E99F08C1-1BA9-400D-897E-04BD1BA98C88}"/>
    <dgm:cxn modelId="{86199E27-E62A-45C6-93DD-C9DFCCDF92E6}" type="presOf" srcId="{9C413AC8-0E38-452F-84F3-F0C6AFCC84DC}" destId="{660BDA2A-2392-4B1E-8569-91CF1D518DFF}" srcOrd="0" destOrd="0" presId="urn:microsoft.com/office/officeart/2005/8/layout/vList2"/>
    <dgm:cxn modelId="{D9166A5B-12C2-4A9B-ACFB-87E05E50C93A}" type="presOf" srcId="{45A5E42B-8184-41DE-AD35-79EEC89972C1}" destId="{D1B0522E-1F5B-4AC2-A3FF-7C66666F2B05}" srcOrd="0" destOrd="0" presId="urn:microsoft.com/office/officeart/2005/8/layout/vList2"/>
    <dgm:cxn modelId="{6FE66B42-E013-48A0-AD53-7D6111A7005E}" srcId="{922695F1-E685-401B-B41D-08B982E7EEDC}" destId="{1E617E34-9B61-4F90-B242-8DCC54938CCA}" srcOrd="5" destOrd="0" parTransId="{63A7EB09-1BE4-4613-BD9C-10EEC0E724E5}" sibTransId="{2886DE1D-2780-4A47-811D-D0CC97794DD0}"/>
    <dgm:cxn modelId="{39302869-BBF1-42EF-BFFB-9F6530C9344A}" type="presOf" srcId="{37FE6258-1C23-4DDD-9CFC-BC8F6585F803}" destId="{82B97FE0-A546-417E-B818-8910F3068FE1}" srcOrd="0" destOrd="0" presId="urn:microsoft.com/office/officeart/2005/8/layout/vList2"/>
    <dgm:cxn modelId="{A5BEB96A-E0D3-452C-967B-99072D63DBA5}" srcId="{922695F1-E685-401B-B41D-08B982E7EEDC}" destId="{D9957460-F706-4C5D-9467-5F54918F69FE}" srcOrd="6" destOrd="0" parTransId="{6300C354-9F1B-4B23-96F7-D3CB51B8EAE8}" sibTransId="{815C5BDB-4B33-4F3E-937C-7FD9D097B428}"/>
    <dgm:cxn modelId="{5663984C-04C5-4DC4-AA9E-8BE635814AA6}" type="presOf" srcId="{D9957460-F706-4C5D-9467-5F54918F69FE}" destId="{0A9E072F-3868-4419-8C9D-2F927803EEE8}" srcOrd="0" destOrd="0" presId="urn:microsoft.com/office/officeart/2005/8/layout/vList2"/>
    <dgm:cxn modelId="{7703016F-7EB4-499F-B981-8D4D8E70523B}" srcId="{922695F1-E685-401B-B41D-08B982E7EEDC}" destId="{9C413AC8-0E38-452F-84F3-F0C6AFCC84DC}" srcOrd="7" destOrd="0" parTransId="{F3F5D50E-947A-42AE-9919-374C1C42806B}" sibTransId="{68A88DE7-FD24-45F3-9CA5-0B47B4FE61C0}"/>
    <dgm:cxn modelId="{E2A8926F-2909-4B9E-9EC0-A36FB96E6081}" srcId="{922695F1-E685-401B-B41D-08B982E7EEDC}" destId="{A0E809E6-6204-46A2-9F83-E98EB53C7BE8}" srcOrd="8" destOrd="0" parTransId="{138F1295-2048-40AB-B5F6-631B28E269DB}" sibTransId="{3836FEFD-EFB9-40BF-A4CE-3BE432849BCC}"/>
    <dgm:cxn modelId="{EACEB286-4A16-4F5F-9371-10AFFF36DAC2}" srcId="{922695F1-E685-401B-B41D-08B982E7EEDC}" destId="{35A03665-928F-4169-8ADE-673637989FB5}" srcOrd="2" destOrd="0" parTransId="{E25F27F7-ECD8-4855-8FDD-0301EAA756A9}" sibTransId="{2E082940-1056-47A3-8C11-9C82E9B91680}"/>
    <dgm:cxn modelId="{90DBA48A-3E02-4E52-B87D-D80F0DDC6908}" type="presOf" srcId="{1E617E34-9B61-4F90-B242-8DCC54938CCA}" destId="{A167388D-2903-4157-94D0-78F970B021A2}" srcOrd="0" destOrd="0" presId="urn:microsoft.com/office/officeart/2005/8/layout/vList2"/>
    <dgm:cxn modelId="{C357A392-7624-4ADB-9005-6EDBDD164B9F}" type="presOf" srcId="{37485AED-8973-4528-B886-A1B8AFFF4110}" destId="{2CE4056F-A03D-426F-8D00-0C119ED94BCB}" srcOrd="0" destOrd="0" presId="urn:microsoft.com/office/officeart/2005/8/layout/vList2"/>
    <dgm:cxn modelId="{8D58FD9E-427A-4199-AFFA-DC2FEB324A68}" type="presOf" srcId="{35A03665-928F-4169-8ADE-673637989FB5}" destId="{D6B16424-B04C-477C-964D-942E3CF0DEFB}" srcOrd="0" destOrd="0" presId="urn:microsoft.com/office/officeart/2005/8/layout/vList2"/>
    <dgm:cxn modelId="{1ED0E5A1-B65D-403D-AB66-B574A1F0E3EC}" type="presOf" srcId="{2EC21C5F-25EC-4528-80B0-CD2AA6AC0451}" destId="{045B4634-29F5-49D7-A2A9-BC387329AB7F}" srcOrd="0" destOrd="0" presId="urn:microsoft.com/office/officeart/2005/8/layout/vList2"/>
    <dgm:cxn modelId="{7B82C9A9-F2D1-4A86-82D9-06636FB64001}" type="presOf" srcId="{874A8422-6448-4994-9AB1-110979AB4331}" destId="{3B92E29D-B005-4B07-B878-D570C74C2BEE}" srcOrd="0" destOrd="0" presId="urn:microsoft.com/office/officeart/2005/8/layout/vList2"/>
    <dgm:cxn modelId="{BA5873B7-8A2E-4091-B3BE-2DA45B5C7848}" srcId="{922695F1-E685-401B-B41D-08B982E7EEDC}" destId="{2EC21C5F-25EC-4528-80B0-CD2AA6AC0451}" srcOrd="9" destOrd="0" parTransId="{1D78812A-558A-458F-8CB3-2539C5730F7B}" sibTransId="{8AA03E1D-DB3F-4A7D-9240-D9E0316E6796}"/>
    <dgm:cxn modelId="{07192BBA-DAED-4177-B994-602262FF6ADF}" type="presOf" srcId="{A0E809E6-6204-46A2-9F83-E98EB53C7BE8}" destId="{791BC920-D674-454C-9663-A2E18E3EBF37}" srcOrd="0" destOrd="0" presId="urn:microsoft.com/office/officeart/2005/8/layout/vList2"/>
    <dgm:cxn modelId="{F1C14FBD-337B-4886-9959-2C2EA9B505F3}" srcId="{922695F1-E685-401B-B41D-08B982E7EEDC}" destId="{45A5E42B-8184-41DE-AD35-79EEC89972C1}" srcOrd="1" destOrd="0" parTransId="{7ADE7F05-E91A-41FF-8242-C7B146451403}" sibTransId="{C10C6582-609B-4562-B9FD-25B86442976C}"/>
    <dgm:cxn modelId="{223711D9-AA7B-4538-B932-F3D19EE42EB6}" srcId="{922695F1-E685-401B-B41D-08B982E7EEDC}" destId="{37485AED-8973-4528-B886-A1B8AFFF4110}" srcOrd="0" destOrd="0" parTransId="{72CDFE6E-27B5-4E27-BA73-9B2E161A8709}" sibTransId="{566C00AA-C930-46F0-9811-2E8F5C130E2A}"/>
    <dgm:cxn modelId="{E828BAE3-F093-4BD8-A5A0-94A6E7CE0E4B}" type="presOf" srcId="{922695F1-E685-401B-B41D-08B982E7EEDC}" destId="{4B365C77-A416-4906-A15D-9706858D94BD}" srcOrd="0" destOrd="0" presId="urn:microsoft.com/office/officeart/2005/8/layout/vList2"/>
    <dgm:cxn modelId="{43913E55-BD4B-4CD5-9FB7-CC2227DD31E8}" type="presParOf" srcId="{4B365C77-A416-4906-A15D-9706858D94BD}" destId="{2CE4056F-A03D-426F-8D00-0C119ED94BCB}" srcOrd="0" destOrd="0" presId="urn:microsoft.com/office/officeart/2005/8/layout/vList2"/>
    <dgm:cxn modelId="{584CE399-70BB-445D-9B6C-B23562B3251B}" type="presParOf" srcId="{4B365C77-A416-4906-A15D-9706858D94BD}" destId="{3106E633-9968-4D0E-B73A-C97994A3D240}" srcOrd="1" destOrd="0" presId="urn:microsoft.com/office/officeart/2005/8/layout/vList2"/>
    <dgm:cxn modelId="{CC907A55-655B-47C4-AA8F-C613111CCC0D}" type="presParOf" srcId="{4B365C77-A416-4906-A15D-9706858D94BD}" destId="{D1B0522E-1F5B-4AC2-A3FF-7C66666F2B05}" srcOrd="2" destOrd="0" presId="urn:microsoft.com/office/officeart/2005/8/layout/vList2"/>
    <dgm:cxn modelId="{6F5DC892-8608-421A-B25C-FF5BC6AEBD7B}" type="presParOf" srcId="{4B365C77-A416-4906-A15D-9706858D94BD}" destId="{66F746AF-71CB-4725-ADDF-380D30EAAC22}" srcOrd="3" destOrd="0" presId="urn:microsoft.com/office/officeart/2005/8/layout/vList2"/>
    <dgm:cxn modelId="{6AF26896-1913-47AD-90B6-27AF26AECC87}" type="presParOf" srcId="{4B365C77-A416-4906-A15D-9706858D94BD}" destId="{D6B16424-B04C-477C-964D-942E3CF0DEFB}" srcOrd="4" destOrd="0" presId="urn:microsoft.com/office/officeart/2005/8/layout/vList2"/>
    <dgm:cxn modelId="{014BF2FA-808C-40DE-B263-67BBF9A060C6}" type="presParOf" srcId="{4B365C77-A416-4906-A15D-9706858D94BD}" destId="{A4DEDA91-A7C6-48D5-9693-35B6DB9DC42D}" srcOrd="5" destOrd="0" presId="urn:microsoft.com/office/officeart/2005/8/layout/vList2"/>
    <dgm:cxn modelId="{060D831C-C73B-4B77-A0D3-96648E7A1BC7}" type="presParOf" srcId="{4B365C77-A416-4906-A15D-9706858D94BD}" destId="{82B97FE0-A546-417E-B818-8910F3068FE1}" srcOrd="6" destOrd="0" presId="urn:microsoft.com/office/officeart/2005/8/layout/vList2"/>
    <dgm:cxn modelId="{64B4B826-3878-4A94-8B58-E58E99E1B8B4}" type="presParOf" srcId="{4B365C77-A416-4906-A15D-9706858D94BD}" destId="{041C1A64-5DA9-4093-BDAF-2937031C3E1E}" srcOrd="7" destOrd="0" presId="urn:microsoft.com/office/officeart/2005/8/layout/vList2"/>
    <dgm:cxn modelId="{93BD7F4D-2675-42CE-B199-0838619FB5F2}" type="presParOf" srcId="{4B365C77-A416-4906-A15D-9706858D94BD}" destId="{3B92E29D-B005-4B07-B878-D570C74C2BEE}" srcOrd="8" destOrd="0" presId="urn:microsoft.com/office/officeart/2005/8/layout/vList2"/>
    <dgm:cxn modelId="{209CE3FC-1F39-4B31-9790-3EFD23D45403}" type="presParOf" srcId="{4B365C77-A416-4906-A15D-9706858D94BD}" destId="{04C8A4D2-6B27-4EE7-B420-7B39D4AC17BB}" srcOrd="9" destOrd="0" presId="urn:microsoft.com/office/officeart/2005/8/layout/vList2"/>
    <dgm:cxn modelId="{D5A6FFA9-D71F-40AC-876B-789DF8DDFE66}" type="presParOf" srcId="{4B365C77-A416-4906-A15D-9706858D94BD}" destId="{A167388D-2903-4157-94D0-78F970B021A2}" srcOrd="10" destOrd="0" presId="urn:microsoft.com/office/officeart/2005/8/layout/vList2"/>
    <dgm:cxn modelId="{4D94D9DA-3A2A-48DD-98DF-DE9C42ED62BE}" type="presParOf" srcId="{4B365C77-A416-4906-A15D-9706858D94BD}" destId="{BEBD75EE-9336-4B6D-B226-A54B44CB84F3}" srcOrd="11" destOrd="0" presId="urn:microsoft.com/office/officeart/2005/8/layout/vList2"/>
    <dgm:cxn modelId="{F56E281A-5587-4DF1-A1AF-E4AC74F52E79}" type="presParOf" srcId="{4B365C77-A416-4906-A15D-9706858D94BD}" destId="{0A9E072F-3868-4419-8C9D-2F927803EEE8}" srcOrd="12" destOrd="0" presId="urn:microsoft.com/office/officeart/2005/8/layout/vList2"/>
    <dgm:cxn modelId="{646F549C-1EEB-4514-AB36-A74DB0C3FE50}" type="presParOf" srcId="{4B365C77-A416-4906-A15D-9706858D94BD}" destId="{B70D7EF0-C06E-4E88-9F4B-992F4CC41EB6}" srcOrd="13" destOrd="0" presId="urn:microsoft.com/office/officeart/2005/8/layout/vList2"/>
    <dgm:cxn modelId="{50096CF7-0601-4D37-BE41-7BB8AC7267EE}" type="presParOf" srcId="{4B365C77-A416-4906-A15D-9706858D94BD}" destId="{660BDA2A-2392-4B1E-8569-91CF1D518DFF}" srcOrd="14" destOrd="0" presId="urn:microsoft.com/office/officeart/2005/8/layout/vList2"/>
    <dgm:cxn modelId="{FCB6FA31-F36D-4572-8819-C11BF6638B65}" type="presParOf" srcId="{4B365C77-A416-4906-A15D-9706858D94BD}" destId="{C07CB722-4B98-4DF3-999C-428BD60A2701}" srcOrd="15" destOrd="0" presId="urn:microsoft.com/office/officeart/2005/8/layout/vList2"/>
    <dgm:cxn modelId="{ECA7646A-9ECB-42E1-A1EB-F675840A6922}" type="presParOf" srcId="{4B365C77-A416-4906-A15D-9706858D94BD}" destId="{791BC920-D674-454C-9663-A2E18E3EBF37}" srcOrd="16" destOrd="0" presId="urn:microsoft.com/office/officeart/2005/8/layout/vList2"/>
    <dgm:cxn modelId="{C348D8EE-DE8E-4571-9EFE-AAA20B6D60BE}" type="presParOf" srcId="{4B365C77-A416-4906-A15D-9706858D94BD}" destId="{97BCF6FC-3620-4280-A093-42012A3A84B8}" srcOrd="17" destOrd="0" presId="urn:microsoft.com/office/officeart/2005/8/layout/vList2"/>
    <dgm:cxn modelId="{16CEA835-8D52-48BC-9F27-9D7D1FF029C6}" type="presParOf" srcId="{4B365C77-A416-4906-A15D-9706858D94BD}" destId="{045B4634-29F5-49D7-A2A9-BC387329AB7F}" srcOrd="1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2D4370-0A2E-4CBF-8EDE-02857DABAB11}">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65B262-4342-4666-902E-DAF9085F062F}">
      <dsp:nvSpPr>
        <dsp:cNvPr id="0" name=""/>
        <dsp:cNvSpPr/>
      </dsp:nvSpPr>
      <dsp:spPr>
        <a:xfrm>
          <a:off x="0" y="67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Intimate partner abuse </a:t>
          </a:r>
          <a:endParaRPr lang="en-US" sz="2800" kern="1200" dirty="0">
            <a:solidFill>
              <a:schemeClr val="accent1">
                <a:lumMod val="75000"/>
              </a:schemeClr>
            </a:solidFill>
          </a:endParaRPr>
        </a:p>
      </dsp:txBody>
      <dsp:txXfrm>
        <a:off x="0" y="675"/>
        <a:ext cx="6900512" cy="614976"/>
      </dsp:txXfrm>
    </dsp:sp>
    <dsp:sp modelId="{8CC2BB0E-69FF-4FD9-A225-AED7506317F5}">
      <dsp:nvSpPr>
        <dsp:cNvPr id="0" name=""/>
        <dsp:cNvSpPr/>
      </dsp:nvSpPr>
      <dsp:spPr>
        <a:xfrm>
          <a:off x="0" y="615652"/>
          <a:ext cx="6900512" cy="0"/>
        </a:xfrm>
        <a:prstGeom prst="line">
          <a:avLst/>
        </a:prstGeom>
        <a:solidFill>
          <a:schemeClr val="accent2">
            <a:hueOff val="-181920"/>
            <a:satOff val="-10491"/>
            <a:lumOff val="1078"/>
            <a:alphaOff val="0"/>
          </a:schemeClr>
        </a:solidFill>
        <a:ln w="12700" cap="flat" cmpd="sng" algn="ctr">
          <a:solidFill>
            <a:schemeClr val="accent2">
              <a:hueOff val="-181920"/>
              <a:satOff val="-10491"/>
              <a:lumOff val="107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762CF2-E283-42F4-9958-C47F29849B3C}">
      <dsp:nvSpPr>
        <dsp:cNvPr id="0" name=""/>
        <dsp:cNvSpPr/>
      </dsp:nvSpPr>
      <dsp:spPr>
        <a:xfrm>
          <a:off x="0" y="61565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Teenage Relationship Abuse</a:t>
          </a:r>
          <a:endParaRPr lang="en-US" sz="2800" kern="1200" dirty="0">
            <a:solidFill>
              <a:schemeClr val="accent1">
                <a:lumMod val="75000"/>
              </a:schemeClr>
            </a:solidFill>
          </a:endParaRPr>
        </a:p>
      </dsp:txBody>
      <dsp:txXfrm>
        <a:off x="0" y="615652"/>
        <a:ext cx="6900512" cy="614976"/>
      </dsp:txXfrm>
    </dsp:sp>
    <dsp:sp modelId="{75A3DD85-1BC3-43C5-ADDA-1A72D60F4FCA}">
      <dsp:nvSpPr>
        <dsp:cNvPr id="0" name=""/>
        <dsp:cNvSpPr/>
      </dsp:nvSpPr>
      <dsp:spPr>
        <a:xfrm>
          <a:off x="0" y="1230628"/>
          <a:ext cx="6900512" cy="0"/>
        </a:xfrm>
        <a:prstGeom prst="line">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1A58C3-0704-4B37-9C16-11EDECA7EB10}">
      <dsp:nvSpPr>
        <dsp:cNvPr id="0" name=""/>
        <dsp:cNvSpPr/>
      </dsp:nvSpPr>
      <dsp:spPr>
        <a:xfrm>
          <a:off x="0" y="123062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Abuse by Family Members</a:t>
          </a:r>
          <a:endParaRPr lang="en-US" sz="2800" kern="1200" dirty="0">
            <a:solidFill>
              <a:schemeClr val="accent1">
                <a:lumMod val="75000"/>
              </a:schemeClr>
            </a:solidFill>
          </a:endParaRPr>
        </a:p>
      </dsp:txBody>
      <dsp:txXfrm>
        <a:off x="0" y="1230628"/>
        <a:ext cx="6900512" cy="614976"/>
      </dsp:txXfrm>
    </dsp:sp>
    <dsp:sp modelId="{6BC6AF3E-9FE3-47F9-B33E-25601BE0ED74}">
      <dsp:nvSpPr>
        <dsp:cNvPr id="0" name=""/>
        <dsp:cNvSpPr/>
      </dsp:nvSpPr>
      <dsp:spPr>
        <a:xfrm>
          <a:off x="0" y="1845605"/>
          <a:ext cx="6900512" cy="0"/>
        </a:xfrm>
        <a:prstGeom prst="line">
          <a:avLst/>
        </a:prstGeom>
        <a:solidFill>
          <a:schemeClr val="accent2">
            <a:hueOff val="-545761"/>
            <a:satOff val="-31473"/>
            <a:lumOff val="3235"/>
            <a:alphaOff val="0"/>
          </a:schemeClr>
        </a:solidFill>
        <a:ln w="12700" cap="flat" cmpd="sng" algn="ctr">
          <a:solidFill>
            <a:schemeClr val="accent2">
              <a:hueOff val="-545761"/>
              <a:satOff val="-31473"/>
              <a:lumOff val="323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C81237-2F9B-40F0-A363-2710CD2C9E9C}">
      <dsp:nvSpPr>
        <dsp:cNvPr id="0" name=""/>
        <dsp:cNvSpPr/>
      </dsp:nvSpPr>
      <dsp:spPr>
        <a:xfrm>
          <a:off x="0" y="184560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Child to Parent Abuse</a:t>
          </a:r>
          <a:endParaRPr lang="en-US" sz="2800" kern="1200" dirty="0">
            <a:solidFill>
              <a:schemeClr val="accent1">
                <a:lumMod val="75000"/>
              </a:schemeClr>
            </a:solidFill>
          </a:endParaRPr>
        </a:p>
      </dsp:txBody>
      <dsp:txXfrm>
        <a:off x="0" y="1845605"/>
        <a:ext cx="6900512" cy="614976"/>
      </dsp:txXfrm>
    </dsp:sp>
    <dsp:sp modelId="{BE8553B4-7B86-4A71-BDB8-23AF626981E3}">
      <dsp:nvSpPr>
        <dsp:cNvPr id="0" name=""/>
        <dsp:cNvSpPr/>
      </dsp:nvSpPr>
      <dsp:spPr>
        <a:xfrm>
          <a:off x="0" y="2460582"/>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D71CE7-BC3E-4140-9594-EF2ED17A81F2}">
      <dsp:nvSpPr>
        <dsp:cNvPr id="0" name=""/>
        <dsp:cNvSpPr/>
      </dsp:nvSpPr>
      <dsp:spPr>
        <a:xfrm>
          <a:off x="0" y="246058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Harassment or Stalking</a:t>
          </a:r>
          <a:endParaRPr lang="en-US" sz="2800" kern="1200" dirty="0">
            <a:solidFill>
              <a:schemeClr val="accent1">
                <a:lumMod val="75000"/>
              </a:schemeClr>
            </a:solidFill>
          </a:endParaRPr>
        </a:p>
      </dsp:txBody>
      <dsp:txXfrm>
        <a:off x="0" y="2460582"/>
        <a:ext cx="6900512" cy="614976"/>
      </dsp:txXfrm>
    </dsp:sp>
    <dsp:sp modelId="{5A3B6605-33A1-4FF5-BECE-F44FBAAC3AD7}">
      <dsp:nvSpPr>
        <dsp:cNvPr id="0" name=""/>
        <dsp:cNvSpPr/>
      </dsp:nvSpPr>
      <dsp:spPr>
        <a:xfrm>
          <a:off x="0" y="3075558"/>
          <a:ext cx="6900512" cy="0"/>
        </a:xfrm>
        <a:prstGeom prst="line">
          <a:avLst/>
        </a:prstGeom>
        <a:solidFill>
          <a:schemeClr val="accent2">
            <a:hueOff val="-909602"/>
            <a:satOff val="-52455"/>
            <a:lumOff val="5392"/>
            <a:alphaOff val="0"/>
          </a:schemeClr>
        </a:solidFill>
        <a:ln w="12700" cap="flat" cmpd="sng" algn="ctr">
          <a:solidFill>
            <a:schemeClr val="accent2">
              <a:hueOff val="-909602"/>
              <a:satOff val="-52455"/>
              <a:lumOff val="5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3CF0EE-1C07-4EBE-BB06-CED2D7DE25DA}">
      <dsp:nvSpPr>
        <dsp:cNvPr id="0" name=""/>
        <dsp:cNvSpPr/>
      </dsp:nvSpPr>
      <dsp:spPr>
        <a:xfrm>
          <a:off x="0" y="307555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Religious Abuse</a:t>
          </a:r>
          <a:endParaRPr lang="en-US" sz="2800" kern="1200" dirty="0">
            <a:solidFill>
              <a:schemeClr val="accent1">
                <a:lumMod val="75000"/>
              </a:schemeClr>
            </a:solidFill>
          </a:endParaRPr>
        </a:p>
      </dsp:txBody>
      <dsp:txXfrm>
        <a:off x="0" y="3075558"/>
        <a:ext cx="6900512" cy="614976"/>
      </dsp:txXfrm>
    </dsp:sp>
    <dsp:sp modelId="{28884AEC-13F3-489E-8065-C8D3273F3E97}">
      <dsp:nvSpPr>
        <dsp:cNvPr id="0" name=""/>
        <dsp:cNvSpPr/>
      </dsp:nvSpPr>
      <dsp:spPr>
        <a:xfrm>
          <a:off x="0" y="3690535"/>
          <a:ext cx="6900512" cy="0"/>
        </a:xfrm>
        <a:prstGeom prst="line">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78F8F0-D618-43DB-9B3C-6B1EFD170B83}">
      <dsp:nvSpPr>
        <dsp:cNvPr id="0" name=""/>
        <dsp:cNvSpPr/>
      </dsp:nvSpPr>
      <dsp:spPr>
        <a:xfrm>
          <a:off x="0" y="369053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Verbal Abuse</a:t>
          </a:r>
          <a:endParaRPr lang="en-US" sz="2800" kern="1200" dirty="0">
            <a:solidFill>
              <a:schemeClr val="accent1">
                <a:lumMod val="75000"/>
              </a:schemeClr>
            </a:solidFill>
          </a:endParaRPr>
        </a:p>
      </dsp:txBody>
      <dsp:txXfrm>
        <a:off x="0" y="3690535"/>
        <a:ext cx="6900512" cy="614976"/>
      </dsp:txXfrm>
    </dsp:sp>
    <dsp:sp modelId="{301BDB88-17E5-41FE-A9AD-906CE42A4557}">
      <dsp:nvSpPr>
        <dsp:cNvPr id="0" name=""/>
        <dsp:cNvSpPr/>
      </dsp:nvSpPr>
      <dsp:spPr>
        <a:xfrm>
          <a:off x="0" y="4305512"/>
          <a:ext cx="6900512" cy="0"/>
        </a:xfrm>
        <a:prstGeom prst="line">
          <a:avLst/>
        </a:prstGeom>
        <a:solidFill>
          <a:schemeClr val="accent2">
            <a:hueOff val="-1273443"/>
            <a:satOff val="-73437"/>
            <a:lumOff val="7549"/>
            <a:alphaOff val="0"/>
          </a:schemeClr>
        </a:solidFill>
        <a:ln w="12700" cap="flat" cmpd="sng" algn="ctr">
          <a:solidFill>
            <a:schemeClr val="accent2">
              <a:hueOff val="-1273443"/>
              <a:satOff val="-73437"/>
              <a:lumOff val="754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6D018E-1FD9-4FA2-9A9E-8990B7FF6270}">
      <dsp:nvSpPr>
        <dsp:cNvPr id="0" name=""/>
        <dsp:cNvSpPr/>
      </dsp:nvSpPr>
      <dsp:spPr>
        <a:xfrm>
          <a:off x="0" y="430551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So-called “Honor” Based Abuse</a:t>
          </a:r>
          <a:endParaRPr lang="en-US" sz="2800" kern="1200" dirty="0">
            <a:solidFill>
              <a:schemeClr val="accent1">
                <a:lumMod val="75000"/>
              </a:schemeClr>
            </a:solidFill>
          </a:endParaRPr>
        </a:p>
      </dsp:txBody>
      <dsp:txXfrm>
        <a:off x="0" y="4305512"/>
        <a:ext cx="6900512" cy="614976"/>
      </dsp:txXfrm>
    </dsp:sp>
    <dsp:sp modelId="{20634E17-8C07-4FAA-9B3B-6E041CFCCA85}">
      <dsp:nvSpPr>
        <dsp:cNvPr id="0" name=""/>
        <dsp:cNvSpPr/>
      </dsp:nvSpPr>
      <dsp:spPr>
        <a:xfrm>
          <a:off x="0" y="4920488"/>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3ED24A-12AE-4F04-BDA1-C312A381D391}">
      <dsp:nvSpPr>
        <dsp:cNvPr id="0" name=""/>
        <dsp:cNvSpPr/>
      </dsp:nvSpPr>
      <dsp:spPr>
        <a:xfrm>
          <a:off x="0" y="492048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1" kern="1200" dirty="0">
              <a:solidFill>
                <a:schemeClr val="accent1">
                  <a:lumMod val="75000"/>
                </a:schemeClr>
              </a:solidFill>
            </a:rPr>
            <a:t>Female Genital Mutilation</a:t>
          </a:r>
          <a:endParaRPr lang="en-US" sz="2800" kern="1200" dirty="0">
            <a:solidFill>
              <a:schemeClr val="accent1">
                <a:lumMod val="75000"/>
              </a:schemeClr>
            </a:solidFill>
          </a:endParaRPr>
        </a:p>
      </dsp:txBody>
      <dsp:txXfrm>
        <a:off x="0" y="4920488"/>
        <a:ext cx="6900512" cy="6149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E4056F-A03D-426F-8D00-0C119ED94BCB}">
      <dsp:nvSpPr>
        <dsp:cNvPr id="0" name=""/>
        <dsp:cNvSpPr/>
      </dsp:nvSpPr>
      <dsp:spPr>
        <a:xfrm>
          <a:off x="0" y="202145"/>
          <a:ext cx="6666833" cy="455715"/>
        </a:xfrm>
        <a:prstGeom prst="roundRect">
          <a:avLst/>
        </a:prstGeom>
        <a:gradFill rotWithShape="0">
          <a:gsLst>
            <a:gs pos="0">
              <a:schemeClr val="accent2">
                <a:alpha val="90000"/>
                <a:hueOff val="0"/>
                <a:satOff val="0"/>
                <a:lumOff val="0"/>
                <a:alphaOff val="0"/>
                <a:satMod val="103000"/>
                <a:lumMod val="102000"/>
                <a:tint val="94000"/>
              </a:schemeClr>
            </a:gs>
            <a:gs pos="50000">
              <a:schemeClr val="accent2">
                <a:alpha val="90000"/>
                <a:hueOff val="0"/>
                <a:satOff val="0"/>
                <a:lumOff val="0"/>
                <a:alphaOff val="0"/>
                <a:satMod val="110000"/>
                <a:lumMod val="100000"/>
                <a:shade val="100000"/>
              </a:schemeClr>
            </a:gs>
            <a:gs pos="100000">
              <a:schemeClr val="accent2">
                <a:alpha val="9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Constraints on their freedom</a:t>
          </a:r>
          <a:endParaRPr lang="en-US" sz="1900" kern="1200"/>
        </a:p>
      </dsp:txBody>
      <dsp:txXfrm>
        <a:off x="22246" y="224391"/>
        <a:ext cx="6622341" cy="411223"/>
      </dsp:txXfrm>
    </dsp:sp>
    <dsp:sp modelId="{D1B0522E-1F5B-4AC2-A3FF-7C66666F2B05}">
      <dsp:nvSpPr>
        <dsp:cNvPr id="0" name=""/>
        <dsp:cNvSpPr/>
      </dsp:nvSpPr>
      <dsp:spPr>
        <a:xfrm>
          <a:off x="0" y="712580"/>
          <a:ext cx="6666833" cy="455715"/>
        </a:xfrm>
        <a:prstGeom prst="roundRect">
          <a:avLst/>
        </a:prstGeom>
        <a:gradFill rotWithShape="0">
          <a:gsLst>
            <a:gs pos="0">
              <a:schemeClr val="accent2">
                <a:alpha val="90000"/>
                <a:hueOff val="0"/>
                <a:satOff val="0"/>
                <a:lumOff val="0"/>
                <a:alphaOff val="-4444"/>
                <a:satMod val="103000"/>
                <a:lumMod val="102000"/>
                <a:tint val="94000"/>
              </a:schemeClr>
            </a:gs>
            <a:gs pos="50000">
              <a:schemeClr val="accent2">
                <a:alpha val="90000"/>
                <a:hueOff val="0"/>
                <a:satOff val="0"/>
                <a:lumOff val="0"/>
                <a:alphaOff val="-4444"/>
                <a:satMod val="110000"/>
                <a:lumMod val="100000"/>
                <a:shade val="100000"/>
              </a:schemeClr>
            </a:gs>
            <a:gs pos="100000">
              <a:schemeClr val="accent2">
                <a:alpha val="90000"/>
                <a:hueOff val="0"/>
                <a:satOff val="0"/>
                <a:lumOff val="0"/>
                <a:alphaOff val="-4444"/>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Control of  their time and movement</a:t>
          </a:r>
          <a:endParaRPr lang="en-US" sz="1900" kern="1200"/>
        </a:p>
      </dsp:txBody>
      <dsp:txXfrm>
        <a:off x="22246" y="734826"/>
        <a:ext cx="6622341" cy="411223"/>
      </dsp:txXfrm>
    </dsp:sp>
    <dsp:sp modelId="{D6B16424-B04C-477C-964D-942E3CF0DEFB}">
      <dsp:nvSpPr>
        <dsp:cNvPr id="0" name=""/>
        <dsp:cNvSpPr/>
      </dsp:nvSpPr>
      <dsp:spPr>
        <a:xfrm>
          <a:off x="0" y="1223015"/>
          <a:ext cx="6666833" cy="455715"/>
        </a:xfrm>
        <a:prstGeom prst="roundRect">
          <a:avLst/>
        </a:prstGeom>
        <a:gradFill rotWithShape="0">
          <a:gsLst>
            <a:gs pos="0">
              <a:schemeClr val="accent2">
                <a:alpha val="90000"/>
                <a:hueOff val="0"/>
                <a:satOff val="0"/>
                <a:lumOff val="0"/>
                <a:alphaOff val="-8889"/>
                <a:satMod val="103000"/>
                <a:lumMod val="102000"/>
                <a:tint val="94000"/>
              </a:schemeClr>
            </a:gs>
            <a:gs pos="50000">
              <a:schemeClr val="accent2">
                <a:alpha val="90000"/>
                <a:hueOff val="0"/>
                <a:satOff val="0"/>
                <a:lumOff val="0"/>
                <a:alphaOff val="-8889"/>
                <a:satMod val="110000"/>
                <a:lumMod val="100000"/>
                <a:shade val="100000"/>
              </a:schemeClr>
            </a:gs>
            <a:gs pos="100000">
              <a:schemeClr val="accent2">
                <a:alpha val="90000"/>
                <a:hueOff val="0"/>
                <a:satOff val="0"/>
                <a:lumOff val="0"/>
                <a:alphaOff val="-8889"/>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Isolation from wider family, peers and extra-curricular activities</a:t>
          </a:r>
          <a:endParaRPr lang="en-US" sz="1900" kern="1200" dirty="0"/>
        </a:p>
      </dsp:txBody>
      <dsp:txXfrm>
        <a:off x="22246" y="1245261"/>
        <a:ext cx="6622341" cy="411223"/>
      </dsp:txXfrm>
    </dsp:sp>
    <dsp:sp modelId="{82B97FE0-A546-417E-B818-8910F3068FE1}">
      <dsp:nvSpPr>
        <dsp:cNvPr id="0" name=""/>
        <dsp:cNvSpPr/>
      </dsp:nvSpPr>
      <dsp:spPr>
        <a:xfrm>
          <a:off x="0" y="1733450"/>
          <a:ext cx="6666833" cy="455715"/>
        </a:xfrm>
        <a:prstGeom prst="roundRect">
          <a:avLst/>
        </a:prstGeom>
        <a:gradFill rotWithShape="0">
          <a:gsLst>
            <a:gs pos="0">
              <a:schemeClr val="accent2">
                <a:alpha val="90000"/>
                <a:hueOff val="0"/>
                <a:satOff val="0"/>
                <a:lumOff val="0"/>
                <a:alphaOff val="-13333"/>
                <a:satMod val="103000"/>
                <a:lumMod val="102000"/>
                <a:tint val="94000"/>
              </a:schemeClr>
            </a:gs>
            <a:gs pos="50000">
              <a:schemeClr val="accent2">
                <a:alpha val="90000"/>
                <a:hueOff val="0"/>
                <a:satOff val="0"/>
                <a:lumOff val="0"/>
                <a:alphaOff val="-13333"/>
                <a:satMod val="110000"/>
                <a:lumMod val="100000"/>
                <a:shade val="100000"/>
              </a:schemeClr>
            </a:gs>
            <a:gs pos="100000">
              <a:schemeClr val="accent2">
                <a:alpha val="90000"/>
                <a:hueOff val="0"/>
                <a:satOff val="0"/>
                <a:lumOff val="0"/>
                <a:alphaOff val="-13333"/>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Restricted social lives</a:t>
          </a:r>
          <a:endParaRPr lang="en-US" sz="1900" kern="1200"/>
        </a:p>
      </dsp:txBody>
      <dsp:txXfrm>
        <a:off x="22246" y="1755696"/>
        <a:ext cx="6622341" cy="411223"/>
      </dsp:txXfrm>
    </dsp:sp>
    <dsp:sp modelId="{3B92E29D-B005-4B07-B878-D570C74C2BEE}">
      <dsp:nvSpPr>
        <dsp:cNvPr id="0" name=""/>
        <dsp:cNvSpPr/>
      </dsp:nvSpPr>
      <dsp:spPr>
        <a:xfrm>
          <a:off x="0" y="2243885"/>
          <a:ext cx="6666833" cy="455715"/>
        </a:xfrm>
        <a:prstGeom prst="roundRect">
          <a:avLst/>
        </a:prstGeom>
        <a:gradFill rotWithShape="0">
          <a:gsLst>
            <a:gs pos="0">
              <a:schemeClr val="accent2">
                <a:alpha val="90000"/>
                <a:hueOff val="0"/>
                <a:satOff val="0"/>
                <a:lumOff val="0"/>
                <a:alphaOff val="-17778"/>
                <a:satMod val="103000"/>
                <a:lumMod val="102000"/>
                <a:tint val="94000"/>
              </a:schemeClr>
            </a:gs>
            <a:gs pos="50000">
              <a:schemeClr val="accent2">
                <a:alpha val="90000"/>
                <a:hueOff val="0"/>
                <a:satOff val="0"/>
                <a:lumOff val="0"/>
                <a:alphaOff val="-17778"/>
                <a:satMod val="110000"/>
                <a:lumMod val="100000"/>
                <a:shade val="100000"/>
              </a:schemeClr>
            </a:gs>
            <a:gs pos="100000">
              <a:schemeClr val="accent2">
                <a:alpha val="90000"/>
                <a:hueOff val="0"/>
                <a:satOff val="0"/>
                <a:lumOff val="0"/>
                <a:alphaOff val="-17778"/>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Reduced opportunities for fun and affection</a:t>
          </a:r>
          <a:endParaRPr lang="en-US" sz="1900" kern="1200"/>
        </a:p>
      </dsp:txBody>
      <dsp:txXfrm>
        <a:off x="22246" y="2266131"/>
        <a:ext cx="6622341" cy="411223"/>
      </dsp:txXfrm>
    </dsp:sp>
    <dsp:sp modelId="{A167388D-2903-4157-94D0-78F970B021A2}">
      <dsp:nvSpPr>
        <dsp:cNvPr id="0" name=""/>
        <dsp:cNvSpPr/>
      </dsp:nvSpPr>
      <dsp:spPr>
        <a:xfrm>
          <a:off x="0" y="2754320"/>
          <a:ext cx="6666833" cy="455715"/>
        </a:xfrm>
        <a:prstGeom prst="roundRect">
          <a:avLst/>
        </a:prstGeom>
        <a:gradFill rotWithShape="0">
          <a:gsLst>
            <a:gs pos="0">
              <a:schemeClr val="accent2">
                <a:alpha val="90000"/>
                <a:hueOff val="0"/>
                <a:satOff val="0"/>
                <a:lumOff val="0"/>
                <a:alphaOff val="-22222"/>
                <a:satMod val="103000"/>
                <a:lumMod val="102000"/>
                <a:tint val="94000"/>
              </a:schemeClr>
            </a:gs>
            <a:gs pos="50000">
              <a:schemeClr val="accent2">
                <a:alpha val="90000"/>
                <a:hueOff val="0"/>
                <a:satOff val="0"/>
                <a:lumOff val="0"/>
                <a:alphaOff val="-22222"/>
                <a:satMod val="110000"/>
                <a:lumMod val="100000"/>
                <a:shade val="100000"/>
              </a:schemeClr>
            </a:gs>
            <a:gs pos="100000">
              <a:schemeClr val="accent2">
                <a:alpha val="90000"/>
                <a:hueOff val="0"/>
                <a:satOff val="0"/>
                <a:lumOff val="0"/>
                <a:alphaOff val="-22222"/>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Damage to parent child relationships</a:t>
          </a:r>
          <a:endParaRPr lang="en-US" sz="1900" kern="1200"/>
        </a:p>
      </dsp:txBody>
      <dsp:txXfrm>
        <a:off x="22246" y="2776566"/>
        <a:ext cx="6622341" cy="411223"/>
      </dsp:txXfrm>
    </dsp:sp>
    <dsp:sp modelId="{0A9E072F-3868-4419-8C9D-2F927803EEE8}">
      <dsp:nvSpPr>
        <dsp:cNvPr id="0" name=""/>
        <dsp:cNvSpPr/>
      </dsp:nvSpPr>
      <dsp:spPr>
        <a:xfrm>
          <a:off x="0" y="3264755"/>
          <a:ext cx="6666833" cy="455715"/>
        </a:xfrm>
        <a:prstGeom prst="roundRect">
          <a:avLst/>
        </a:prstGeom>
        <a:gradFill rotWithShape="0">
          <a:gsLst>
            <a:gs pos="0">
              <a:schemeClr val="accent2">
                <a:alpha val="90000"/>
                <a:hueOff val="0"/>
                <a:satOff val="0"/>
                <a:lumOff val="0"/>
                <a:alphaOff val="-26667"/>
                <a:satMod val="103000"/>
                <a:lumMod val="102000"/>
                <a:tint val="94000"/>
              </a:schemeClr>
            </a:gs>
            <a:gs pos="50000">
              <a:schemeClr val="accent2">
                <a:alpha val="90000"/>
                <a:hueOff val="0"/>
                <a:satOff val="0"/>
                <a:lumOff val="0"/>
                <a:alphaOff val="-26667"/>
                <a:satMod val="110000"/>
                <a:lumMod val="100000"/>
                <a:shade val="100000"/>
              </a:schemeClr>
            </a:gs>
            <a:gs pos="100000">
              <a:schemeClr val="accent2">
                <a:alpha val="90000"/>
                <a:hueOff val="0"/>
                <a:satOff val="0"/>
                <a:lumOff val="0"/>
                <a:alphaOff val="-26667"/>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Neglect</a:t>
          </a:r>
          <a:endParaRPr lang="en-US" sz="1900" kern="1200"/>
        </a:p>
      </dsp:txBody>
      <dsp:txXfrm>
        <a:off x="22246" y="3287001"/>
        <a:ext cx="6622341" cy="411223"/>
      </dsp:txXfrm>
    </dsp:sp>
    <dsp:sp modelId="{660BDA2A-2392-4B1E-8569-91CF1D518DFF}">
      <dsp:nvSpPr>
        <dsp:cNvPr id="0" name=""/>
        <dsp:cNvSpPr/>
      </dsp:nvSpPr>
      <dsp:spPr>
        <a:xfrm>
          <a:off x="0" y="3775189"/>
          <a:ext cx="6666833" cy="455715"/>
        </a:xfrm>
        <a:prstGeom prst="roundRect">
          <a:avLst/>
        </a:prstGeom>
        <a:gradFill rotWithShape="0">
          <a:gsLst>
            <a:gs pos="0">
              <a:schemeClr val="accent2">
                <a:alpha val="90000"/>
                <a:hueOff val="0"/>
                <a:satOff val="0"/>
                <a:lumOff val="0"/>
                <a:alphaOff val="-31111"/>
                <a:satMod val="103000"/>
                <a:lumMod val="102000"/>
                <a:tint val="94000"/>
              </a:schemeClr>
            </a:gs>
            <a:gs pos="50000">
              <a:schemeClr val="accent2">
                <a:alpha val="90000"/>
                <a:hueOff val="0"/>
                <a:satOff val="0"/>
                <a:lumOff val="0"/>
                <a:alphaOff val="-31111"/>
                <a:satMod val="110000"/>
                <a:lumMod val="100000"/>
                <a:shade val="100000"/>
              </a:schemeClr>
            </a:gs>
            <a:gs pos="100000">
              <a:schemeClr val="accent2">
                <a:alpha val="90000"/>
                <a:hueOff val="0"/>
                <a:satOff val="0"/>
                <a:lumOff val="0"/>
                <a:alphaOff val="-31111"/>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Emotional abuse</a:t>
          </a:r>
          <a:endParaRPr lang="en-US" sz="1900" kern="1200"/>
        </a:p>
      </dsp:txBody>
      <dsp:txXfrm>
        <a:off x="22246" y="3797435"/>
        <a:ext cx="6622341" cy="411223"/>
      </dsp:txXfrm>
    </dsp:sp>
    <dsp:sp modelId="{791BC920-D674-454C-9663-A2E18E3EBF37}">
      <dsp:nvSpPr>
        <dsp:cNvPr id="0" name=""/>
        <dsp:cNvSpPr/>
      </dsp:nvSpPr>
      <dsp:spPr>
        <a:xfrm>
          <a:off x="0" y="4285624"/>
          <a:ext cx="6666833" cy="455715"/>
        </a:xfrm>
        <a:prstGeom prst="roundRect">
          <a:avLst/>
        </a:prstGeom>
        <a:gradFill rotWithShape="0">
          <a:gsLst>
            <a:gs pos="0">
              <a:schemeClr val="accent2">
                <a:alpha val="90000"/>
                <a:hueOff val="0"/>
                <a:satOff val="0"/>
                <a:lumOff val="0"/>
                <a:alphaOff val="-35556"/>
                <a:satMod val="103000"/>
                <a:lumMod val="102000"/>
                <a:tint val="94000"/>
              </a:schemeClr>
            </a:gs>
            <a:gs pos="50000">
              <a:schemeClr val="accent2">
                <a:alpha val="90000"/>
                <a:hueOff val="0"/>
                <a:satOff val="0"/>
                <a:lumOff val="0"/>
                <a:alphaOff val="-35556"/>
                <a:satMod val="110000"/>
                <a:lumMod val="100000"/>
                <a:shade val="100000"/>
              </a:schemeClr>
            </a:gs>
            <a:gs pos="100000">
              <a:schemeClr val="accent2">
                <a:alpha val="90000"/>
                <a:hueOff val="0"/>
                <a:satOff val="0"/>
                <a:lumOff val="0"/>
                <a:alphaOff val="-35556"/>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Physical abuse</a:t>
          </a:r>
          <a:endParaRPr lang="en-US" sz="1900" kern="1200"/>
        </a:p>
      </dsp:txBody>
      <dsp:txXfrm>
        <a:off x="22246" y="4307870"/>
        <a:ext cx="6622341" cy="411223"/>
      </dsp:txXfrm>
    </dsp:sp>
    <dsp:sp modelId="{045B4634-29F5-49D7-A2A9-BC387329AB7F}">
      <dsp:nvSpPr>
        <dsp:cNvPr id="0" name=""/>
        <dsp:cNvSpPr/>
      </dsp:nvSpPr>
      <dsp:spPr>
        <a:xfrm>
          <a:off x="0" y="4796059"/>
          <a:ext cx="6666833" cy="455715"/>
        </a:xfrm>
        <a:prstGeom prst="roundRect">
          <a:avLst/>
        </a:prstGeom>
        <a:gradFill rotWithShape="0">
          <a:gsLst>
            <a:gs pos="0">
              <a:schemeClr val="accent2">
                <a:alpha val="90000"/>
                <a:hueOff val="0"/>
                <a:satOff val="0"/>
                <a:lumOff val="0"/>
                <a:alphaOff val="-40000"/>
                <a:satMod val="103000"/>
                <a:lumMod val="102000"/>
                <a:tint val="94000"/>
              </a:schemeClr>
            </a:gs>
            <a:gs pos="50000">
              <a:schemeClr val="accent2">
                <a:alpha val="90000"/>
                <a:hueOff val="0"/>
                <a:satOff val="0"/>
                <a:lumOff val="0"/>
                <a:alphaOff val="-40000"/>
                <a:satMod val="110000"/>
                <a:lumMod val="100000"/>
                <a:shade val="100000"/>
              </a:schemeClr>
            </a:gs>
            <a:gs pos="100000">
              <a:schemeClr val="accent2">
                <a:alpha val="90000"/>
                <a:hueOff val="0"/>
                <a:satOff val="0"/>
                <a:lumOff val="0"/>
                <a:alphaOff val="-40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Sexual abuse </a:t>
          </a:r>
          <a:endParaRPr lang="en-US" sz="1900" kern="1200"/>
        </a:p>
      </dsp:txBody>
      <dsp:txXfrm>
        <a:off x="22246" y="4818305"/>
        <a:ext cx="6622341" cy="41122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A2FEA7-2E91-4339-B02F-E093FBECB28F}" type="datetimeFigureOut">
              <a:rPr lang="en-GB" smtClean="0"/>
              <a:t>07/03/2024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38B63F-A28A-4F18-9008-57E56CEDC8D4}" type="slidenum">
              <a:rPr lang="en-GB" smtClean="0"/>
              <a:t>‹#›</a:t>
            </a:fld>
            <a:endParaRPr lang="en-GB"/>
          </a:p>
        </p:txBody>
      </p:sp>
    </p:spTree>
    <p:extLst>
      <p:ext uri="{BB962C8B-B14F-4D97-AF65-F5344CB8AC3E}">
        <p14:creationId xmlns:p14="http://schemas.microsoft.com/office/powerpoint/2010/main" val="4010355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solihull.gov.uk/crime-and-safety/domestic-abuse-directory"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legislation.gov.uk/ukpga/2021/17/contents"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gov.uk/government/publications/domestic-abuse-act-2021"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thehotline.org/identify-abuse/power-and-contro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1</a:t>
            </a:fld>
            <a:endParaRPr lang="en-GB"/>
          </a:p>
        </p:txBody>
      </p:sp>
    </p:spTree>
    <p:extLst>
      <p:ext uri="{BB962C8B-B14F-4D97-AF65-F5344CB8AC3E}">
        <p14:creationId xmlns:p14="http://schemas.microsoft.com/office/powerpoint/2010/main" val="11163844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Cultural competence is crucial for several reasons: </a:t>
            </a:r>
          </a:p>
          <a:p>
            <a:r>
              <a:rPr lang="en-GB" dirty="0"/>
              <a:t>- </a:t>
            </a:r>
            <a:r>
              <a:rPr lang="en-GB" b="1" dirty="0"/>
              <a:t>Awareness of cultural factors </a:t>
            </a:r>
            <a:r>
              <a:rPr lang="en-GB" dirty="0"/>
              <a:t>(understanding how these factors can influence experience of survivors &amp; perpetrators. It acknowledges that </a:t>
            </a:r>
            <a:r>
              <a:rPr lang="en-GB" b="0" i="0" dirty="0">
                <a:solidFill>
                  <a:srgbClr val="4C4F66"/>
                </a:solidFill>
                <a:effectLst/>
                <a:latin typeface="Roboto" panose="02000000000000000000" pitchFamily="2" charset="0"/>
              </a:rPr>
              <a:t>cultural beliefs, norms, and practices can shape attitudes towards gender roles, power dynamics, and acceptable behaviours</a:t>
            </a:r>
            <a:r>
              <a:rPr lang="en-GB" dirty="0"/>
              <a:t>)</a:t>
            </a:r>
          </a:p>
          <a:p>
            <a:r>
              <a:rPr lang="en-GB" dirty="0"/>
              <a:t>- </a:t>
            </a:r>
            <a:r>
              <a:rPr lang="en-GB" b="1" dirty="0"/>
              <a:t>Effective communication </a:t>
            </a:r>
            <a:r>
              <a:rPr lang="en-GB" dirty="0"/>
              <a:t>(</a:t>
            </a:r>
            <a:r>
              <a:rPr lang="en-GB" b="0" i="0" dirty="0">
                <a:solidFill>
                  <a:srgbClr val="4C4F66"/>
                </a:solidFill>
                <a:effectLst/>
                <a:latin typeface="Roboto" panose="02000000000000000000" pitchFamily="2" charset="0"/>
              </a:rPr>
              <a:t>By understanding cultural nuances, language barriers, and non-verbal communication styles, professionals can ensure that survivors feel understood, validated, and supported. This facilitates trust-building and empowers survivors to seek help and disclose their experiences.)</a:t>
            </a:r>
          </a:p>
          <a:p>
            <a:r>
              <a:rPr lang="en-GB" b="0" i="0" dirty="0">
                <a:solidFill>
                  <a:srgbClr val="4C4F66"/>
                </a:solidFill>
                <a:effectLst/>
                <a:latin typeface="Roboto" panose="02000000000000000000" pitchFamily="2" charset="0"/>
              </a:rPr>
              <a:t>- </a:t>
            </a:r>
            <a:r>
              <a:rPr lang="en-GB" b="1" i="0" dirty="0">
                <a:solidFill>
                  <a:srgbClr val="4C4F66"/>
                </a:solidFill>
                <a:effectLst/>
                <a:latin typeface="Roboto" panose="02000000000000000000" pitchFamily="2" charset="0"/>
              </a:rPr>
              <a:t>Avoiding re-traumatisation </a:t>
            </a:r>
            <a:r>
              <a:rPr lang="en-GB" b="0" i="0" dirty="0">
                <a:solidFill>
                  <a:srgbClr val="4C4F66"/>
                </a:solidFill>
                <a:effectLst/>
                <a:latin typeface="Roboto" panose="02000000000000000000" pitchFamily="2" charset="0"/>
              </a:rPr>
              <a:t>(Cultural competence helps service providers avoid re-traumatisation by being sensitive to survivors’ cultural values, norms, and beliefs. This includes avoiding judgmental attitudes, understanding help-seeking </a:t>
            </a:r>
            <a:r>
              <a:rPr lang="en-GB" b="0" i="0" dirty="0" err="1">
                <a:solidFill>
                  <a:srgbClr val="4C4F66"/>
                </a:solidFill>
                <a:effectLst/>
                <a:latin typeface="Roboto" panose="02000000000000000000" pitchFamily="2" charset="0"/>
              </a:rPr>
              <a:t>behaviors</a:t>
            </a:r>
            <a:r>
              <a:rPr lang="en-GB" b="0" i="0" dirty="0">
                <a:solidFill>
                  <a:srgbClr val="4C4F66"/>
                </a:solidFill>
                <a:effectLst/>
                <a:latin typeface="Roboto" panose="02000000000000000000" pitchFamily="2" charset="0"/>
              </a:rPr>
              <a:t> within cultural contexts, and tailoring interventions to align with survivors’ cultural needs.)</a:t>
            </a:r>
          </a:p>
          <a:p>
            <a:r>
              <a:rPr lang="en-GB" b="0" i="0" dirty="0">
                <a:solidFill>
                  <a:srgbClr val="4C4F66"/>
                </a:solidFill>
                <a:effectLst/>
                <a:latin typeface="Roboto" panose="02000000000000000000" pitchFamily="2" charset="0"/>
              </a:rPr>
              <a:t>- </a:t>
            </a:r>
            <a:r>
              <a:rPr lang="en-GB" b="1" i="0" dirty="0">
                <a:solidFill>
                  <a:srgbClr val="4C4F66"/>
                </a:solidFill>
                <a:effectLst/>
                <a:latin typeface="Roboto" panose="02000000000000000000" pitchFamily="2" charset="0"/>
              </a:rPr>
              <a:t>Tailored intervention </a:t>
            </a:r>
            <a:r>
              <a:rPr lang="en-GB" b="0" i="0" dirty="0">
                <a:solidFill>
                  <a:srgbClr val="4C4F66"/>
                </a:solidFill>
                <a:effectLst/>
                <a:latin typeface="Roboto" panose="02000000000000000000" pitchFamily="2" charset="0"/>
              </a:rPr>
              <a:t>(Cultural competence allows for the development and implementation of interventions and prevention strategies that are relevant and effective for specific cultural communities. It recognises that a one-size-fits-all approach may not be suitable and that interventions should be adapted to address cultural barriers, promote community engagement, and respect diverse perspectives)</a:t>
            </a:r>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10</a:t>
            </a:fld>
            <a:endParaRPr lang="en-GB"/>
          </a:p>
        </p:txBody>
      </p:sp>
    </p:spTree>
    <p:extLst>
      <p:ext uri="{BB962C8B-B14F-4D97-AF65-F5344CB8AC3E}">
        <p14:creationId xmlns:p14="http://schemas.microsoft.com/office/powerpoint/2010/main" val="2461044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Leaving an abuser can be the most dangerous time, a report by Women’s Aid  found 55% of women killed by an ex-partner were killed within the first month of separation, 87% in the first year; survivors may leave and return several times as they manage the risk and threats being made by the abuser that can sometimes make it impossible to leave. </a:t>
            </a:r>
            <a:r>
              <a:rPr lang="en-GB" b="0" i="0" dirty="0">
                <a:solidFill>
                  <a:srgbClr val="333333"/>
                </a:solidFill>
                <a:effectLst/>
                <a:latin typeface="Open Sans" panose="020B0606030504020204" pitchFamily="34" charset="0"/>
              </a:rPr>
              <a:t>We need to stop blaming survivors for staying and start supporting them by understanding many of the barriers they face. </a:t>
            </a:r>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11</a:t>
            </a:fld>
            <a:endParaRPr lang="en-GB"/>
          </a:p>
        </p:txBody>
      </p:sp>
    </p:spTree>
    <p:extLst>
      <p:ext uri="{BB962C8B-B14F-4D97-AF65-F5344CB8AC3E}">
        <p14:creationId xmlns:p14="http://schemas.microsoft.com/office/powerpoint/2010/main" val="1797592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It's important to avoid telling people what to do when someone discloses domestic abuse, they need to explore their options preferably with specialist support in Solihull Birmingham &amp; Solihull Women’s Aid are commissioned to provide this support </a:t>
            </a:r>
          </a:p>
        </p:txBody>
      </p:sp>
      <p:sp>
        <p:nvSpPr>
          <p:cNvPr id="4" name="Slide Number Placeholder 3"/>
          <p:cNvSpPr>
            <a:spLocks noGrp="1"/>
          </p:cNvSpPr>
          <p:nvPr>
            <p:ph type="sldNum" sz="quarter" idx="5"/>
          </p:nvPr>
        </p:nvSpPr>
        <p:spPr/>
        <p:txBody>
          <a:bodyPr/>
          <a:lstStyle/>
          <a:p>
            <a:fld id="{EF38B63F-A28A-4F18-9008-57E56CEDC8D4}" type="slidenum">
              <a:rPr lang="en-GB" smtClean="0"/>
              <a:t>12</a:t>
            </a:fld>
            <a:endParaRPr lang="en-GB"/>
          </a:p>
        </p:txBody>
      </p:sp>
    </p:spTree>
    <p:extLst>
      <p:ext uri="{BB962C8B-B14F-4D97-AF65-F5344CB8AC3E}">
        <p14:creationId xmlns:p14="http://schemas.microsoft.com/office/powerpoint/2010/main" val="3258143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People who disclose domestic abuse may need a wide variety of support for example, they may not have access to finances and will need help to know what options they have, they may need to know what housing is available to them, depending on their circumstance every adult or child will have very different needs, the most experienced people to help someone navigate this will be specialist support services provided in Solihull by Birmingham &amp; Solihull Women’s Aid. For those with Children there needs to be consideration to any possibility of significant harm to them, the threshold guidance &amp; DVRIM can help, both available on the SSCP website in the practitioner's toolbox  https://www.safeguardingsolihull.org.uk/lscp/multi-agency-procedures-and-practice-guidance/practitioners-tool-box/  or seek advice from children services, for adults one front door will be able to provide advice- contact details on next slide </a:t>
            </a:r>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13</a:t>
            </a:fld>
            <a:endParaRPr lang="en-GB"/>
          </a:p>
        </p:txBody>
      </p:sp>
    </p:spTree>
    <p:extLst>
      <p:ext uri="{BB962C8B-B14F-4D97-AF65-F5344CB8AC3E}">
        <p14:creationId xmlns:p14="http://schemas.microsoft.com/office/powerpoint/2010/main" val="838712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https://www.solihull.gov.uk/crime-and-safety/domestic-abuse-directory</a:t>
            </a:r>
            <a:r>
              <a:rPr lang="en-GB" dirty="0"/>
              <a:t> </a:t>
            </a:r>
          </a:p>
        </p:txBody>
      </p:sp>
      <p:sp>
        <p:nvSpPr>
          <p:cNvPr id="4" name="Slide Number Placeholder 3"/>
          <p:cNvSpPr>
            <a:spLocks noGrp="1"/>
          </p:cNvSpPr>
          <p:nvPr>
            <p:ph type="sldNum" sz="quarter" idx="5"/>
          </p:nvPr>
        </p:nvSpPr>
        <p:spPr/>
        <p:txBody>
          <a:bodyPr/>
          <a:lstStyle/>
          <a:p>
            <a:fld id="{EF38B63F-A28A-4F18-9008-57E56CEDC8D4}" type="slidenum">
              <a:rPr lang="en-GB" smtClean="0"/>
              <a:t>15</a:t>
            </a:fld>
            <a:endParaRPr lang="en-GB"/>
          </a:p>
        </p:txBody>
      </p:sp>
    </p:spTree>
    <p:extLst>
      <p:ext uri="{BB962C8B-B14F-4D97-AF65-F5344CB8AC3E}">
        <p14:creationId xmlns:p14="http://schemas.microsoft.com/office/powerpoint/2010/main" val="296563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the legal definition of domestic abuse from the Domestic Abuse Act 2021. The aim was to create a statutory definition of domestic abuse, emphasising that domestic abuse is not just physical violence, but can also be emotional, controlling or coercive, and economic abuse.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Legislation: </a:t>
            </a:r>
            <a:r>
              <a:rPr lang="en-GB" dirty="0">
                <a:hlinkClick r:id="rId3"/>
              </a:rPr>
              <a:t>Domestic Abuse Act 2021 (legislation.gov.uk)</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Statutory Guidance: </a:t>
            </a:r>
            <a:r>
              <a:rPr lang="en-GB" dirty="0">
                <a:hlinkClick r:id="rId4"/>
              </a:rPr>
              <a:t>Domestic Abuse Act 2021 - GOV.UK (www.gov.uk)</a:t>
            </a:r>
            <a:endParaRPr lang="en-GB" dirty="0"/>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2</a:t>
            </a:fld>
            <a:endParaRPr lang="en-GB"/>
          </a:p>
        </p:txBody>
      </p:sp>
    </p:spTree>
    <p:extLst>
      <p:ext uri="{BB962C8B-B14F-4D97-AF65-F5344CB8AC3E}">
        <p14:creationId xmlns:p14="http://schemas.microsoft.com/office/powerpoint/2010/main" val="2264589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information in Domestic abuse guidance - Chapter 2 understanding domestic abuse https://assets.publishing.service.gov.uk/media/62c6df068fa8f54e855dfe31/Domestic_Abuse_Act_2021_Statutory_Guidance.pdf</a:t>
            </a:r>
          </a:p>
          <a:p>
            <a:endParaRPr lang="en-GB" dirty="0"/>
          </a:p>
          <a:p>
            <a:r>
              <a:rPr lang="en-GB" dirty="0"/>
              <a:t>For those working with children &amp; young people it should be noted that a child is someone under 18, but the domestic abuse legislation applies to people over the age of 16, this means that teenage relationships for those over 16 should be considered within the context of safeguarding children as well as domestic abuse, likewise for children who may abuse their parents. </a:t>
            </a:r>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3</a:t>
            </a:fld>
            <a:endParaRPr lang="en-GB"/>
          </a:p>
        </p:txBody>
      </p:sp>
    </p:spTree>
    <p:extLst>
      <p:ext uri="{BB962C8B-B14F-4D97-AF65-F5344CB8AC3E}">
        <p14:creationId xmlns:p14="http://schemas.microsoft.com/office/powerpoint/2010/main" val="1979249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continuum above is designed to help people explore the dynamics of a relationship; constructive conflict is a natural part of any relationship &amp; would exist in respectful, equal &amp; co-operative happy relationships and people feel easily able to voice their views and opinions that may differ from those of others, but they are still given respect. </a:t>
            </a:r>
          </a:p>
          <a:p>
            <a:r>
              <a:rPr lang="en-GB" dirty="0"/>
              <a:t>Frequent Intense and poorly resolved disagreements can be  assign of difficulties emerging. </a:t>
            </a:r>
          </a:p>
          <a:p>
            <a:r>
              <a:rPr lang="en-GB" dirty="0"/>
              <a:t>Conflict that is not resolved and leads to non-communicative but non-violent responses can be destructive and has a negative impact on all involved including children. </a:t>
            </a:r>
          </a:p>
          <a:p>
            <a:r>
              <a:rPr lang="en-GB" dirty="0"/>
              <a:t>Situation couple conflict, abuse and violence where there is not coercion or control can also be harmful to all involved, including children, and care needs to be taken to thoroughly explore any possibility of control within a relationship, as this raises concerns of risk and harm. Someone may never be physically abusive another but still control them. It is also not unusual for someone being controlled to hit out in frustration, so they could be viewed as a perpetrator of abuse when in fact their retaliation is a result of abuse perpetrated against them. </a:t>
            </a:r>
          </a:p>
          <a:p>
            <a:r>
              <a:rPr lang="en-GB" dirty="0"/>
              <a:t>Exploring dynamics requires the tenacity to not assume the first thing presented is what is really happening, to have the ability to be professional curios, question what is presented, seek information from several sources and always be aware that anything is possible;  to assume nothing, believe the unbelievable and challenge your own thinking.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More information on professional curiosity; https://www.safeguardingsolihull.org.uk/wp-content/uploads/2022/12/Professional-Curiosity.pdf </a:t>
            </a:r>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4</a:t>
            </a:fld>
            <a:endParaRPr lang="en-GB"/>
          </a:p>
        </p:txBody>
      </p:sp>
    </p:spTree>
    <p:extLst>
      <p:ext uri="{BB962C8B-B14F-4D97-AF65-F5344CB8AC3E}">
        <p14:creationId xmlns:p14="http://schemas.microsoft.com/office/powerpoint/2010/main" val="79932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Domestic abuse is not just physical violence, in fact sometimes it does not always include physical violence, and the continuum on the slide before identifies that the higher risk and likelihood of harm are when coercive and controlling behaviours are present. </a:t>
            </a:r>
          </a:p>
          <a:p>
            <a:r>
              <a:rPr lang="en-GB" dirty="0"/>
              <a:t>Many people consider domestic abuse incidents, which often relate to when there has been physical violence;  this view needs to be challenged, as people living in domestic abusive relationships do not stop suffering between these ‘incidents’ people will suffer many other types of abuse outlined in this slide and coercion and control means consistently having time and movement controlled, being imprisoned as they don’t have freedom and deprived of resources and isolated from the outside world, even when they are functioning within it; this includes children in the household.  </a:t>
            </a:r>
          </a:p>
          <a:p>
            <a:r>
              <a:rPr lang="en-GB" dirty="0"/>
              <a:t>Resources</a:t>
            </a:r>
          </a:p>
          <a:p>
            <a:r>
              <a:rPr lang="en-GB" dirty="0"/>
              <a:t>Chapter 3 statutory guidance: https://assets.publishing.service.gov.uk/media/62c6df068fa8f54e855dfe31/Domestic_Abuse_Act_2021_Statutory_Guidance.pdf </a:t>
            </a:r>
          </a:p>
          <a:p>
            <a:r>
              <a:rPr lang="en-GB" dirty="0">
                <a:hlinkClick r:id="rId3"/>
              </a:rPr>
              <a:t>Power and Control Wheel | The National Domestic Violence Hotline (thehotline.org)</a:t>
            </a:r>
            <a:endParaRPr lang="en-GB" dirty="0"/>
          </a:p>
          <a:p>
            <a:r>
              <a:rPr lang="en-GB" dirty="0"/>
              <a:t>Further information on the impact of coercion &amp; control on Children available at https://avaproject.org.uk/wp-content/uploads/2016/03/Emma-Katz-2016.pdf </a:t>
            </a:r>
          </a:p>
          <a:p>
            <a:r>
              <a:rPr lang="en-GB" dirty="0"/>
              <a:t>Further information about coercion and control  https://www.safeguardingsolihull.org.uk/wp-content/uploads/2023/09/Coercive-Control.pdf </a:t>
            </a:r>
          </a:p>
          <a:p>
            <a:endParaRPr lang="en-GB" dirty="0"/>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5</a:t>
            </a:fld>
            <a:endParaRPr lang="en-GB"/>
          </a:p>
        </p:txBody>
      </p:sp>
    </p:spTree>
    <p:extLst>
      <p:ext uri="{BB962C8B-B14F-4D97-AF65-F5344CB8AC3E}">
        <p14:creationId xmlns:p14="http://schemas.microsoft.com/office/powerpoint/2010/main" val="2469360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Further information on the impacts of coercion and control on mothers and their children can be found at https://avaproject.org.uk/wp-content/uploads/2016/03/Emma-Katz-2016.pdf </a:t>
            </a:r>
          </a:p>
        </p:txBody>
      </p:sp>
      <p:sp>
        <p:nvSpPr>
          <p:cNvPr id="4" name="Slide Number Placeholder 3"/>
          <p:cNvSpPr>
            <a:spLocks noGrp="1"/>
          </p:cNvSpPr>
          <p:nvPr>
            <p:ph type="sldNum" sz="quarter" idx="5"/>
          </p:nvPr>
        </p:nvSpPr>
        <p:spPr/>
        <p:txBody>
          <a:bodyPr/>
          <a:lstStyle/>
          <a:p>
            <a:fld id="{EF38B63F-A28A-4F18-9008-57E56CEDC8D4}" type="slidenum">
              <a:rPr lang="en-GB" smtClean="0"/>
              <a:t>6</a:t>
            </a:fld>
            <a:endParaRPr lang="en-GB"/>
          </a:p>
        </p:txBody>
      </p:sp>
    </p:spTree>
    <p:extLst>
      <p:ext uri="{BB962C8B-B14F-4D97-AF65-F5344CB8AC3E}">
        <p14:creationId xmlns:p14="http://schemas.microsoft.com/office/powerpoint/2010/main" val="225232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525455"/>
                </a:solidFill>
                <a:effectLst/>
                <a:latin typeface="Arial" panose="020B0604020202020204" pitchFamily="34" charset="0"/>
              </a:rPr>
              <a:t>Children are </a:t>
            </a:r>
            <a:r>
              <a:rPr lang="en-GB" b="0" i="0" dirty="0" err="1">
                <a:solidFill>
                  <a:srgbClr val="525455"/>
                </a:solidFill>
                <a:effectLst/>
                <a:latin typeface="Arial" panose="020B0604020202020204" pitchFamily="34" charset="0"/>
              </a:rPr>
              <a:t>noe</a:t>
            </a:r>
            <a:r>
              <a:rPr lang="en-GB" b="0" i="0" dirty="0">
                <a:solidFill>
                  <a:srgbClr val="525455"/>
                </a:solidFill>
                <a:effectLst/>
                <a:latin typeface="Arial" panose="020B0604020202020204" pitchFamily="34" charset="0"/>
              </a:rPr>
              <a:t> recognised victims of domestic abuse- Living in a home where domestic abuse happens can have a serious impact on a child or young person’s </a:t>
            </a:r>
            <a:r>
              <a:rPr lang="en-GB" b="0" i="0" u="none" dirty="0">
                <a:solidFill>
                  <a:srgbClr val="2F7CA3"/>
                </a:solidFill>
                <a:effectLst/>
                <a:latin typeface="Arial" panose="020B0604020202020204" pitchFamily="34" charset="0"/>
              </a:rPr>
              <a:t>mental</a:t>
            </a:r>
            <a:r>
              <a:rPr lang="en-GB" b="0" i="0" dirty="0">
                <a:solidFill>
                  <a:srgbClr val="525455"/>
                </a:solidFill>
                <a:effectLst/>
                <a:latin typeface="Arial" panose="020B0604020202020204" pitchFamily="34" charset="0"/>
              </a:rPr>
              <a:t> and physical wellbeing, as well as their behaviour. This can continue after the adults' relationship has come to an end, and post-separation abuse and coercive controlling behaviours can continue to remain a factor in the child’s life. The impact can last into adulthood.</a:t>
            </a:r>
            <a:endParaRPr lang="en-GB" b="1" dirty="0"/>
          </a:p>
          <a:p>
            <a:r>
              <a:rPr lang="en-GB" b="1" dirty="0"/>
              <a:t>The hidden impact of domestic abuse on children, Barnardo’s (2020)</a:t>
            </a:r>
          </a:p>
          <a:p>
            <a:pPr marL="285750" indent="-285750">
              <a:buFont typeface="Arial" panose="020B0604020202020204" pitchFamily="34" charset="0"/>
              <a:buChar char="•"/>
            </a:pPr>
            <a:r>
              <a:rPr lang="en-GB" dirty="0"/>
              <a:t>Domestic abuse is the most common factor amongst children considered to be “in need” of support from local authority children’s social care, featuring in 50% of all assessments </a:t>
            </a:r>
          </a:p>
          <a:p>
            <a:pPr marL="285750" indent="-285750">
              <a:buFont typeface="Arial" panose="020B0604020202020204" pitchFamily="34" charset="0"/>
              <a:buChar char="•"/>
            </a:pPr>
            <a:r>
              <a:rPr lang="en-GB" dirty="0"/>
              <a:t>As many as 1 in 5 children in the UK are exposed to domestic abuse during childhood (under 18)</a:t>
            </a:r>
          </a:p>
          <a:p>
            <a:pPr marL="285750" indent="-285750">
              <a:buFont typeface="Arial" panose="020B0604020202020204" pitchFamily="34" charset="0"/>
              <a:buChar char="•"/>
            </a:pPr>
            <a:r>
              <a:rPr lang="en-GB" dirty="0"/>
              <a:t>Analysis of Government’s children in need data from Action for Children in their recent report shows up to 692 children a day are assessed as being at risk of domestic violence in England</a:t>
            </a:r>
          </a:p>
          <a:p>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7</a:t>
            </a:fld>
            <a:endParaRPr lang="en-GB"/>
          </a:p>
        </p:txBody>
      </p:sp>
    </p:spTree>
    <p:extLst>
      <p:ext uri="{BB962C8B-B14F-4D97-AF65-F5344CB8AC3E}">
        <p14:creationId xmlns:p14="http://schemas.microsoft.com/office/powerpoint/2010/main" val="1682364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525455"/>
                </a:solidFill>
                <a:effectLst/>
                <a:latin typeface="Arial" panose="020B0604020202020204" pitchFamily="34" charset="0"/>
              </a:rPr>
              <a:t>It can be difficult to tell if domestic abuse is happening and those carrying out the abuse can act very different when other people are around. Children and young people might also feel frightened and confused, keeping the abuse to themselves, so if they do disclose the abuse, it is important to follow the advice above and be mindful that other types of abuse may also be happening as well as the domestic abuse.  </a:t>
            </a:r>
            <a:endParaRPr lang="en-GB" dirty="0"/>
          </a:p>
        </p:txBody>
      </p:sp>
      <p:sp>
        <p:nvSpPr>
          <p:cNvPr id="4" name="Slide Number Placeholder 3"/>
          <p:cNvSpPr>
            <a:spLocks noGrp="1"/>
          </p:cNvSpPr>
          <p:nvPr>
            <p:ph type="sldNum" sz="quarter" idx="5"/>
          </p:nvPr>
        </p:nvSpPr>
        <p:spPr/>
        <p:txBody>
          <a:bodyPr/>
          <a:lstStyle/>
          <a:p>
            <a:fld id="{EF38B63F-A28A-4F18-9008-57E56CEDC8D4}" type="slidenum">
              <a:rPr lang="en-GB" smtClean="0"/>
              <a:t>8</a:t>
            </a:fld>
            <a:endParaRPr lang="en-GB"/>
          </a:p>
        </p:txBody>
      </p:sp>
    </p:spTree>
    <p:extLst>
      <p:ext uri="{BB962C8B-B14F-4D97-AF65-F5344CB8AC3E}">
        <p14:creationId xmlns:p14="http://schemas.microsoft.com/office/powerpoint/2010/main" val="849295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3A343A"/>
                </a:solidFill>
                <a:effectLst/>
                <a:latin typeface="Europa"/>
              </a:rPr>
              <a:t>Disclosure marks an important step in the help-seeking process but there is a long journey before it and a long one after. Escaping abuse is not a linear process and people go through various stages of preparedness. Disclosure can occur in an informal (that is, with family, colleagues or friends) or a formal (such as police, health, social services, school) context.</a:t>
            </a:r>
          </a:p>
          <a:p>
            <a:pPr algn="l"/>
            <a:r>
              <a:rPr lang="en-GB" b="0" i="0" dirty="0">
                <a:solidFill>
                  <a:srgbClr val="3A343A"/>
                </a:solidFill>
                <a:effectLst/>
                <a:latin typeface="Europa"/>
              </a:rPr>
              <a:t>Many survivors tell of negative experiences at the point of disclosure where they were judged as responsible for the abuse or alienated for staying in or returning to the relationship</a:t>
            </a:r>
          </a:p>
          <a:p>
            <a:r>
              <a:rPr lang="en-GB" dirty="0"/>
              <a:t>It is essential that professionals recognise barriers for people seeking help from domestic abuse and how this can also be more complex depending on </a:t>
            </a:r>
            <a:r>
              <a:rPr lang="en-GB" dirty="0" err="1"/>
              <a:t>someones</a:t>
            </a:r>
            <a:r>
              <a:rPr lang="en-GB" dirty="0"/>
              <a:t> protected characteristics: age, disability, gender reassignment, marriage or civil partnership, pregnancy or maternity, race, religion or belief, sex, sexual orientation. </a:t>
            </a:r>
          </a:p>
        </p:txBody>
      </p:sp>
      <p:sp>
        <p:nvSpPr>
          <p:cNvPr id="4" name="Slide Number Placeholder 3"/>
          <p:cNvSpPr>
            <a:spLocks noGrp="1"/>
          </p:cNvSpPr>
          <p:nvPr>
            <p:ph type="sldNum" sz="quarter" idx="5"/>
          </p:nvPr>
        </p:nvSpPr>
        <p:spPr/>
        <p:txBody>
          <a:bodyPr/>
          <a:lstStyle/>
          <a:p>
            <a:fld id="{EF38B63F-A28A-4F18-9008-57E56CEDC8D4}" type="slidenum">
              <a:rPr lang="en-GB" smtClean="0"/>
              <a:t>9</a:t>
            </a:fld>
            <a:endParaRPr lang="en-GB"/>
          </a:p>
        </p:txBody>
      </p:sp>
    </p:spTree>
    <p:extLst>
      <p:ext uri="{BB962C8B-B14F-4D97-AF65-F5344CB8AC3E}">
        <p14:creationId xmlns:p14="http://schemas.microsoft.com/office/powerpoint/2010/main" val="2041904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C6497-AF88-9B6B-DAA6-9074E3CF86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143EF9-FDC9-B2E4-153D-DCFE8C787B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EE24EC7-8520-6F43-E08D-16FA21F09018}"/>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596DE7F3-08BE-ACB5-ECB2-5CA64ECD84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F14314-6E52-ACE4-21EF-05D2ACD15554}"/>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200218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11824-E7BC-0219-E2F5-C8517B4A96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9B661C-E76D-8DC3-99F2-B30013E644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23EBEF-C797-F321-BA1D-AFDC7AA60DC8}"/>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3631DDBB-97C6-1C30-CE4B-A469695256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6342D7-39B9-66B7-F6C6-9CDBA64D68EC}"/>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194021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DBEA5E-9236-4CE5-7085-7A0A13DEBA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869148-7299-7539-EC22-3A6C6E2AA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7EAA26-D621-3873-A4F1-AB069582A937}"/>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3880A2C2-32A7-B1AD-714C-C9D14A029B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59A40-2A91-18A6-D2C4-BC3DCC52CC20}"/>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3124603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0842-9803-EE95-54AB-A416C0FAAA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A1C797-3954-463D-FB62-FD068921B7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56E6AA-B8E3-BC22-9783-C35EBB2F5E14}"/>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E9B19A94-D055-EA7D-EC54-F36CA8EF4D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4BAADB-5018-4453-A6DA-EA8F08D45EBB}"/>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4005155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EE29-B553-BC23-2A51-4599CAB1A5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C8DE2E0-C4CE-5A7C-2985-8567FC56AF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771304-99FC-3DFC-4D5B-88D9F30D9866}"/>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FF7B9FF3-6E47-D274-27FE-D289AB340B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690DDC-A3AD-D380-438C-753EDA8D1C24}"/>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407405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0DF30-8B20-BB5F-D062-A41A6AAF03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82F3EA-5871-9F58-8BB7-51D6F8DAEA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025010-2DB9-7DAF-2DD4-5EBCB1DCDE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352E78-384F-D854-0F31-1F394855B28E}"/>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6" name="Footer Placeholder 5">
            <a:extLst>
              <a:ext uri="{FF2B5EF4-FFF2-40B4-BE49-F238E27FC236}">
                <a16:creationId xmlns:a16="http://schemas.microsoft.com/office/drawing/2014/main" id="{73F08F73-1982-A2E0-FBBF-403AE8E530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95BB53-3715-63DD-35F6-CE223DE7AAFB}"/>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2210304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1F344-DEF3-A198-5064-D0F6DF30EC0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F43858-CE20-99B5-51CE-0107C55605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E3929F-7852-945D-F184-98B4045621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6D8A9DB-9F74-1534-80C0-F9C5D5E1AE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9ABC0-2FF0-D4FD-21AA-ABD120DF23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DFFF042-70B4-58E4-1844-A55B8948BE8D}"/>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8" name="Footer Placeholder 7">
            <a:extLst>
              <a:ext uri="{FF2B5EF4-FFF2-40B4-BE49-F238E27FC236}">
                <a16:creationId xmlns:a16="http://schemas.microsoft.com/office/drawing/2014/main" id="{2014113D-7E60-E056-2718-9EDDE84D096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7DA58B-16EA-CDB3-27EA-9A383454C2D8}"/>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115861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46BDA-2DBE-314E-8C3B-49D5D96A86D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790343-0E91-E7C5-F50B-FEBABD09369A}"/>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4" name="Footer Placeholder 3">
            <a:extLst>
              <a:ext uri="{FF2B5EF4-FFF2-40B4-BE49-F238E27FC236}">
                <a16:creationId xmlns:a16="http://schemas.microsoft.com/office/drawing/2014/main" id="{575BD79A-93DE-4FB4-966C-0AD0B5E7E57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FA71B5-F350-F732-54D5-4C3865BDD235}"/>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1210619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66572A-DB20-6337-B653-B7BF08641B64}"/>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3" name="Footer Placeholder 2">
            <a:extLst>
              <a:ext uri="{FF2B5EF4-FFF2-40B4-BE49-F238E27FC236}">
                <a16:creationId xmlns:a16="http://schemas.microsoft.com/office/drawing/2014/main" id="{5DE78881-1CCF-8545-F3C0-79C37C70C2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0C65EE-3B54-C2AA-4097-B99091BC1555}"/>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290737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65C59-33E1-3076-5E8B-029C50E82A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D033E8C-C1B3-D0AD-61E5-BD052B4A87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76B42B-2850-E3DC-5E5C-F0F690AEE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87AC50-2345-D7A1-A1E8-73C9933CCFC5}"/>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6" name="Footer Placeholder 5">
            <a:extLst>
              <a:ext uri="{FF2B5EF4-FFF2-40B4-BE49-F238E27FC236}">
                <a16:creationId xmlns:a16="http://schemas.microsoft.com/office/drawing/2014/main" id="{24575DDB-C081-A294-91F5-3BC8162A9E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CEF054-4029-D2BE-06F2-465DD021F3D1}"/>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1838623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60A7F-12F6-E2B6-F835-F1BC41F078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F859C3-6DF3-AAA4-B06B-D8D5152C3C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1835A9-1107-8B41-4236-D9CD47468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26FE59-30E8-6943-D662-2F229E020DCB}"/>
              </a:ext>
            </a:extLst>
          </p:cNvPr>
          <p:cNvSpPr>
            <a:spLocks noGrp="1"/>
          </p:cNvSpPr>
          <p:nvPr>
            <p:ph type="dt" sz="half" idx="10"/>
          </p:nvPr>
        </p:nvSpPr>
        <p:spPr/>
        <p:txBody>
          <a:bodyPr/>
          <a:lstStyle/>
          <a:p>
            <a:fld id="{9E33F331-598C-4399-8814-EBEAF80B7DBF}" type="datetimeFigureOut">
              <a:rPr lang="en-GB" smtClean="0"/>
              <a:t>07/03/2024</a:t>
            </a:fld>
            <a:endParaRPr lang="en-GB"/>
          </a:p>
        </p:txBody>
      </p:sp>
      <p:sp>
        <p:nvSpPr>
          <p:cNvPr id="6" name="Footer Placeholder 5">
            <a:extLst>
              <a:ext uri="{FF2B5EF4-FFF2-40B4-BE49-F238E27FC236}">
                <a16:creationId xmlns:a16="http://schemas.microsoft.com/office/drawing/2014/main" id="{4E49E59D-E35F-88E4-EEAA-5D21186825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CE1C64-6A42-2033-04C6-2EEDCB5FE342}"/>
              </a:ext>
            </a:extLst>
          </p:cNvPr>
          <p:cNvSpPr>
            <a:spLocks noGrp="1"/>
          </p:cNvSpPr>
          <p:nvPr>
            <p:ph type="sldNum" sz="quarter" idx="12"/>
          </p:nvPr>
        </p:nvSpPr>
        <p:spPr/>
        <p:txBody>
          <a:bodyPr/>
          <a:lstStyle/>
          <a:p>
            <a:fld id="{B98B0A82-84A7-4469-9A0E-7E7F19CB9F9C}" type="slidenum">
              <a:rPr lang="en-GB" smtClean="0"/>
              <a:t>‹#›</a:t>
            </a:fld>
            <a:endParaRPr lang="en-GB"/>
          </a:p>
        </p:txBody>
      </p:sp>
    </p:spTree>
    <p:extLst>
      <p:ext uri="{BB962C8B-B14F-4D97-AF65-F5344CB8AC3E}">
        <p14:creationId xmlns:p14="http://schemas.microsoft.com/office/powerpoint/2010/main" val="392322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110DC6-104D-CD50-6E30-4415D42111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A84AA3-B9A4-106B-2007-BA56703ED7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B44840-F846-AF0F-2869-A92012DD9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33F331-598C-4399-8814-EBEAF80B7DBF}" type="datetimeFigureOut">
              <a:rPr lang="en-GB" smtClean="0"/>
              <a:t>07/03/2024</a:t>
            </a:fld>
            <a:endParaRPr lang="en-GB"/>
          </a:p>
        </p:txBody>
      </p:sp>
      <p:sp>
        <p:nvSpPr>
          <p:cNvPr id="5" name="Footer Placeholder 4">
            <a:extLst>
              <a:ext uri="{FF2B5EF4-FFF2-40B4-BE49-F238E27FC236}">
                <a16:creationId xmlns:a16="http://schemas.microsoft.com/office/drawing/2014/main" id="{B3BD4E2C-235A-5BBA-D84D-12F51C4142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5D5A0FF-3AB3-9431-1745-7343EB7C3C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B0A82-84A7-4469-9A0E-7E7F19CB9F9C}" type="slidenum">
              <a:rPr lang="en-GB" smtClean="0"/>
              <a:t>‹#›</a:t>
            </a:fld>
            <a:endParaRPr lang="en-GB"/>
          </a:p>
        </p:txBody>
      </p:sp>
    </p:spTree>
    <p:extLst>
      <p:ext uri="{BB962C8B-B14F-4D97-AF65-F5344CB8AC3E}">
        <p14:creationId xmlns:p14="http://schemas.microsoft.com/office/powerpoint/2010/main" val="605502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safeguardingsolihull.org.uk/lscp/wp-content/uploads/sites/3/2022/12/Thresholds_Guidance_25Nov22-003.pdf"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hyperlink" Target="file:///C:\Users\jemma.reidy\OneDrive%20-%20Solihull%20Council\Jem's%20docs\working%20files\DA%20Flowchart\DVRIM.pdf"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safeguardingsolihull.org.uk/"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solihull.gov.uk/crime-and-safety/domestic-abuse-directory"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hyperlink" Target="https://forms.office.com/Pages/ResponsePage.aspx?id=rgObbdmfb06EmZuschoIFI3p_bzBLXNFh4OYW2Zvh_1URjVINkNTUFBLR1U2WENFMTEyUU4yVFhIQS4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4FDBE2-32F7-4AC4-A40C-C51C65B1D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solidFill>
                <a:schemeClr val="tx1"/>
              </a:solidFill>
            </a:endParaRPr>
          </a:p>
        </p:txBody>
      </p:sp>
      <p:sp>
        <p:nvSpPr>
          <p:cNvPr id="2" name="Title 1">
            <a:extLst>
              <a:ext uri="{FF2B5EF4-FFF2-40B4-BE49-F238E27FC236}">
                <a16:creationId xmlns:a16="http://schemas.microsoft.com/office/drawing/2014/main" id="{0E62149C-7D69-B030-9FE2-A966077ABB79}"/>
              </a:ext>
            </a:extLst>
          </p:cNvPr>
          <p:cNvSpPr>
            <a:spLocks noGrp="1"/>
          </p:cNvSpPr>
          <p:nvPr>
            <p:ph type="ctrTitle"/>
          </p:nvPr>
        </p:nvSpPr>
        <p:spPr>
          <a:xfrm>
            <a:off x="4763933" y="3827844"/>
            <a:ext cx="6766405" cy="1168188"/>
          </a:xfrm>
        </p:spPr>
        <p:txBody>
          <a:bodyPr>
            <a:normAutofit/>
          </a:bodyPr>
          <a:lstStyle/>
          <a:p>
            <a:r>
              <a:rPr lang="en-GB">
                <a:solidFill>
                  <a:srgbClr val="FFFFFE"/>
                </a:solidFill>
              </a:rPr>
              <a:t>Domestic Abuse</a:t>
            </a:r>
          </a:p>
        </p:txBody>
      </p:sp>
      <p:sp>
        <p:nvSpPr>
          <p:cNvPr id="13" name="Freeform: Shape 12">
            <a:extLst>
              <a:ext uri="{FF2B5EF4-FFF2-40B4-BE49-F238E27FC236}">
                <a16:creationId xmlns:a16="http://schemas.microsoft.com/office/drawing/2014/main" id="{EBF4792E-DF83-4D24-9924-01EC30A32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8512"/>
            <a:ext cx="3952259" cy="5932172"/>
          </a:xfrm>
          <a:custGeom>
            <a:avLst/>
            <a:gdLst>
              <a:gd name="connsiteX0" fmla="*/ 986173 w 3952259"/>
              <a:gd name="connsiteY0" fmla="*/ 0 h 5932172"/>
              <a:gd name="connsiteX1" fmla="*/ 3952259 w 3952259"/>
              <a:gd name="connsiteY1" fmla="*/ 2966086 h 5932172"/>
              <a:gd name="connsiteX2" fmla="*/ 986173 w 3952259"/>
              <a:gd name="connsiteY2" fmla="*/ 5932172 h 5932172"/>
              <a:gd name="connsiteX3" fmla="*/ 104150 w 3952259"/>
              <a:gd name="connsiteY3" fmla="*/ 5798823 h 5932172"/>
              <a:gd name="connsiteX4" fmla="*/ 0 w 3952259"/>
              <a:gd name="connsiteY4" fmla="*/ 5760704 h 5932172"/>
              <a:gd name="connsiteX5" fmla="*/ 0 w 3952259"/>
              <a:gd name="connsiteY5" fmla="*/ 171469 h 5932172"/>
              <a:gd name="connsiteX6" fmla="*/ 104150 w 3952259"/>
              <a:gd name="connsiteY6" fmla="*/ 133350 h 5932172"/>
              <a:gd name="connsiteX7" fmla="*/ 986173 w 3952259"/>
              <a:gd name="connsiteY7" fmla="*/ 0 h 5932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52259" h="5932172">
                <a:moveTo>
                  <a:pt x="986173" y="0"/>
                </a:moveTo>
                <a:cubicBezTo>
                  <a:pt x="2624297" y="0"/>
                  <a:pt x="3952259" y="1327962"/>
                  <a:pt x="3952259" y="2966086"/>
                </a:cubicBezTo>
                <a:cubicBezTo>
                  <a:pt x="3952259" y="4604210"/>
                  <a:pt x="2624297" y="5932172"/>
                  <a:pt x="986173" y="5932172"/>
                </a:cubicBezTo>
                <a:cubicBezTo>
                  <a:pt x="679025" y="5932172"/>
                  <a:pt x="382781" y="5885486"/>
                  <a:pt x="104150" y="5798823"/>
                </a:cubicBezTo>
                <a:lnTo>
                  <a:pt x="0" y="5760704"/>
                </a:lnTo>
                <a:lnTo>
                  <a:pt x="0" y="171469"/>
                </a:lnTo>
                <a:lnTo>
                  <a:pt x="104150" y="133350"/>
                </a:lnTo>
                <a:cubicBezTo>
                  <a:pt x="382781" y="46686"/>
                  <a:pt x="679025" y="0"/>
                  <a:pt x="98617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15837328-A57C-47AA-B520-C83F4A6BD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8125" y="0"/>
            <a:ext cx="4475748" cy="3256337"/>
          </a:xfrm>
          <a:custGeom>
            <a:avLst/>
            <a:gdLst>
              <a:gd name="connsiteX0" fmla="*/ 246861 w 4475748"/>
              <a:gd name="connsiteY0" fmla="*/ 0 h 3256337"/>
              <a:gd name="connsiteX1" fmla="*/ 4228888 w 4475748"/>
              <a:gd name="connsiteY1" fmla="*/ 0 h 3256337"/>
              <a:gd name="connsiteX2" fmla="*/ 4299885 w 4475748"/>
              <a:gd name="connsiteY2" fmla="*/ 147382 h 3256337"/>
              <a:gd name="connsiteX3" fmla="*/ 4475748 w 4475748"/>
              <a:gd name="connsiteY3" fmla="*/ 1018463 h 3256337"/>
              <a:gd name="connsiteX4" fmla="*/ 2237874 w 4475748"/>
              <a:gd name="connsiteY4" fmla="*/ 3256337 h 3256337"/>
              <a:gd name="connsiteX5" fmla="*/ 0 w 4475748"/>
              <a:gd name="connsiteY5" fmla="*/ 1018463 h 3256337"/>
              <a:gd name="connsiteX6" fmla="*/ 175863 w 4475748"/>
              <a:gd name="connsiteY6" fmla="*/ 147382 h 3256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75748" h="3256337">
                <a:moveTo>
                  <a:pt x="246861" y="0"/>
                </a:moveTo>
                <a:lnTo>
                  <a:pt x="4228888" y="0"/>
                </a:lnTo>
                <a:lnTo>
                  <a:pt x="4299885" y="147382"/>
                </a:lnTo>
                <a:cubicBezTo>
                  <a:pt x="4413128" y="415117"/>
                  <a:pt x="4475748" y="709477"/>
                  <a:pt x="4475748" y="1018463"/>
                </a:cubicBezTo>
                <a:cubicBezTo>
                  <a:pt x="4475748" y="2254407"/>
                  <a:pt x="3473818" y="3256337"/>
                  <a:pt x="2237874" y="3256337"/>
                </a:cubicBezTo>
                <a:cubicBezTo>
                  <a:pt x="1001930" y="3256337"/>
                  <a:pt x="0" y="2254407"/>
                  <a:pt x="0" y="1018463"/>
                </a:cubicBezTo>
                <a:cubicBezTo>
                  <a:pt x="0" y="709477"/>
                  <a:pt x="62621" y="415117"/>
                  <a:pt x="175863" y="147382"/>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Arc 16">
            <a:extLst>
              <a:ext uri="{FF2B5EF4-FFF2-40B4-BE49-F238E27FC236}">
                <a16:creationId xmlns:a16="http://schemas.microsoft.com/office/drawing/2014/main" id="{E2B33195-5BCA-4BB7-A82D-673952268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580241">
            <a:off x="-1784401" y="613620"/>
            <a:ext cx="6199926" cy="6199926"/>
          </a:xfrm>
          <a:prstGeom prst="arc">
            <a:avLst>
              <a:gd name="adj1" fmla="val 14455503"/>
              <a:gd name="adj2" fmla="val 18389131"/>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9A8F5C47-8292-78F2-58E5-6C13B18CC4B9}"/>
              </a:ext>
            </a:extLst>
          </p:cNvPr>
          <p:cNvPicPr>
            <a:picLocks noChangeAspect="1"/>
          </p:cNvPicPr>
          <p:nvPr/>
        </p:nvPicPr>
        <p:blipFill>
          <a:blip r:embed="rId3"/>
          <a:stretch>
            <a:fillRect/>
          </a:stretch>
        </p:blipFill>
        <p:spPr>
          <a:xfrm>
            <a:off x="4111633" y="254675"/>
            <a:ext cx="4007112" cy="1582640"/>
          </a:xfrm>
          <a:custGeom>
            <a:avLst/>
            <a:gdLst/>
            <a:ahLst/>
            <a:cxnLst/>
            <a:rect l="l" t="t" r="r" b="b"/>
            <a:pathLst>
              <a:path w="2028107" h="1916009">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p:spPr>
      </p:pic>
      <p:sp>
        <p:nvSpPr>
          <p:cNvPr id="19" name="Freeform: Shape 18">
            <a:extLst>
              <a:ext uri="{FF2B5EF4-FFF2-40B4-BE49-F238E27FC236}">
                <a16:creationId xmlns:a16="http://schemas.microsoft.com/office/drawing/2014/main" id="{8A03A6A2-7849-4179-B68F-C11DDDB23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1078" y="0"/>
            <a:ext cx="3440922" cy="3674631"/>
          </a:xfrm>
          <a:custGeom>
            <a:avLst/>
            <a:gdLst>
              <a:gd name="connsiteX0" fmla="*/ 523074 w 3440922"/>
              <a:gd name="connsiteY0" fmla="*/ 0 h 3674631"/>
              <a:gd name="connsiteX1" fmla="*/ 3440922 w 3440922"/>
              <a:gd name="connsiteY1" fmla="*/ 0 h 3674631"/>
              <a:gd name="connsiteX2" fmla="*/ 3440922 w 3440922"/>
              <a:gd name="connsiteY2" fmla="*/ 3321701 h 3674631"/>
              <a:gd name="connsiteX3" fmla="*/ 3304578 w 3440922"/>
              <a:gd name="connsiteY3" fmla="*/ 3404532 h 3674631"/>
              <a:gd name="connsiteX4" fmla="*/ 2237874 w 3440922"/>
              <a:gd name="connsiteY4" fmla="*/ 3674631 h 3674631"/>
              <a:gd name="connsiteX5" fmla="*/ 0 w 3440922"/>
              <a:gd name="connsiteY5" fmla="*/ 1436757 h 3674631"/>
              <a:gd name="connsiteX6" fmla="*/ 511022 w 3440922"/>
              <a:gd name="connsiteY6" fmla="*/ 13261 h 367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0922" h="3674631">
                <a:moveTo>
                  <a:pt x="523074" y="0"/>
                </a:moveTo>
                <a:lnTo>
                  <a:pt x="3440922" y="0"/>
                </a:lnTo>
                <a:lnTo>
                  <a:pt x="3440922" y="3321701"/>
                </a:lnTo>
                <a:lnTo>
                  <a:pt x="3304578" y="3404532"/>
                </a:lnTo>
                <a:cubicBezTo>
                  <a:pt x="2987486" y="3576786"/>
                  <a:pt x="2624107" y="3674631"/>
                  <a:pt x="2237874" y="3674631"/>
                </a:cubicBezTo>
                <a:cubicBezTo>
                  <a:pt x="1001930" y="3674631"/>
                  <a:pt x="0" y="2672701"/>
                  <a:pt x="0" y="1436757"/>
                </a:cubicBezTo>
                <a:cubicBezTo>
                  <a:pt x="0" y="896032"/>
                  <a:pt x="191776" y="400098"/>
                  <a:pt x="511022" y="1326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5DFE3BC4-4468-326E-5EF8-C9C440210902}"/>
              </a:ext>
            </a:extLst>
          </p:cNvPr>
          <p:cNvPicPr>
            <a:picLocks noChangeAspect="1"/>
          </p:cNvPicPr>
          <p:nvPr/>
        </p:nvPicPr>
        <p:blipFill>
          <a:blip r:embed="rId4"/>
          <a:stretch>
            <a:fillRect/>
          </a:stretch>
        </p:blipFill>
        <p:spPr>
          <a:xfrm>
            <a:off x="9145547" y="471055"/>
            <a:ext cx="2970443" cy="1969533"/>
          </a:xfrm>
          <a:custGeom>
            <a:avLst/>
            <a:gdLst/>
            <a:ahLst/>
            <a:cxnLst/>
            <a:rect l="l" t="t" r="r" b="b"/>
            <a:pathLst>
              <a:path w="2028107" h="1916009">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p:spPr>
      </p:pic>
      <p:pic>
        <p:nvPicPr>
          <p:cNvPr id="3" name="Picture 2">
            <a:extLst>
              <a:ext uri="{FF2B5EF4-FFF2-40B4-BE49-F238E27FC236}">
                <a16:creationId xmlns:a16="http://schemas.microsoft.com/office/drawing/2014/main" id="{86C0511D-00B1-10CF-0324-DFE9E809468F}"/>
              </a:ext>
            </a:extLst>
          </p:cNvPr>
          <p:cNvPicPr>
            <a:picLocks noChangeAspect="1"/>
          </p:cNvPicPr>
          <p:nvPr/>
        </p:nvPicPr>
        <p:blipFill>
          <a:blip r:embed="rId5"/>
          <a:stretch>
            <a:fillRect/>
          </a:stretch>
        </p:blipFill>
        <p:spPr>
          <a:xfrm>
            <a:off x="94319" y="1576569"/>
            <a:ext cx="3256337" cy="3256337"/>
          </a:xfrm>
          <a:prstGeom prst="rect">
            <a:avLst/>
          </a:prstGeom>
        </p:spPr>
      </p:pic>
    </p:spTree>
    <p:extLst>
      <p:ext uri="{BB962C8B-B14F-4D97-AF65-F5344CB8AC3E}">
        <p14:creationId xmlns:p14="http://schemas.microsoft.com/office/powerpoint/2010/main" val="3999259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390326-5715-9AFE-FBAB-662B335D9CEB}"/>
              </a:ext>
            </a:extLst>
          </p:cNvPr>
          <p:cNvSpPr>
            <a:spLocks noGrp="1"/>
          </p:cNvSpPr>
          <p:nvPr>
            <p:ph type="title"/>
          </p:nvPr>
        </p:nvSpPr>
        <p:spPr>
          <a:xfrm>
            <a:off x="838200" y="365125"/>
            <a:ext cx="10515600" cy="1005373"/>
          </a:xfrm>
        </p:spPr>
        <p:txBody>
          <a:bodyPr vert="horz" lIns="91440" tIns="45720" rIns="91440" bIns="45720" rtlCol="0" anchor="ctr">
            <a:normAutofit/>
          </a:bodyPr>
          <a:lstStyle/>
          <a:p>
            <a:r>
              <a:rPr lang="en-US" sz="4600" b="1" kern="1200" dirty="0">
                <a:solidFill>
                  <a:schemeClr val="tx1"/>
                </a:solidFill>
                <a:latin typeface="+mj-lt"/>
                <a:ea typeface="+mj-ea"/>
                <a:cs typeface="+mj-cs"/>
              </a:rPr>
              <a:t>Cultural Competency – Additional Barriers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A2D55B1-8D42-066C-C12E-5C4E62F6AD69}"/>
              </a:ext>
            </a:extLst>
          </p:cNvPr>
          <p:cNvSpPr txBox="1"/>
          <p:nvPr/>
        </p:nvSpPr>
        <p:spPr>
          <a:xfrm>
            <a:off x="499872" y="1772199"/>
            <a:ext cx="10853928" cy="4977922"/>
          </a:xfrm>
          <a:prstGeom prst="rect">
            <a:avLst/>
          </a:prstGeom>
        </p:spPr>
        <p:txBody>
          <a:bodyPr vert="horz" lIns="91440" tIns="45720" rIns="91440" bIns="45720" rtlCol="0">
            <a:normAutofit lnSpcReduction="10000"/>
          </a:bodyPr>
          <a:lstStyle/>
          <a:p>
            <a:pPr>
              <a:lnSpc>
                <a:spcPct val="90000"/>
              </a:lnSpc>
              <a:spcAft>
                <a:spcPts val="600"/>
              </a:spcAft>
            </a:pPr>
            <a:r>
              <a:rPr lang="en-US" sz="1400" b="1" dirty="0"/>
              <a:t>Domestic abuse can be experienced by anyone regardless of their age, class, culture, disability, lifestyle, race or sexuality. </a:t>
            </a:r>
          </a:p>
          <a:p>
            <a:pPr indent="-228600">
              <a:lnSpc>
                <a:spcPct val="90000"/>
              </a:lnSpc>
              <a:spcAft>
                <a:spcPts val="600"/>
              </a:spcAft>
              <a:buFont typeface="Arial" panose="020B0604020202020204" pitchFamily="34" charset="0"/>
              <a:buChar char="•"/>
            </a:pPr>
            <a:endParaRPr lang="en-US" sz="1400" b="1" dirty="0"/>
          </a:p>
          <a:p>
            <a:pPr>
              <a:lnSpc>
                <a:spcPct val="90000"/>
              </a:lnSpc>
              <a:spcAft>
                <a:spcPts val="600"/>
              </a:spcAft>
            </a:pPr>
            <a:r>
              <a:rPr lang="en-US" sz="1400" b="1" dirty="0"/>
              <a:t>Minority Ethnic Groups </a:t>
            </a:r>
          </a:p>
          <a:p>
            <a:pPr marL="285750" indent="-228600">
              <a:lnSpc>
                <a:spcPct val="90000"/>
              </a:lnSpc>
              <a:spcAft>
                <a:spcPts val="600"/>
              </a:spcAft>
              <a:buFont typeface="Arial" panose="020B0604020202020204" pitchFamily="34" charset="0"/>
              <a:buChar char="•"/>
            </a:pPr>
            <a:r>
              <a:rPr lang="en-US" sz="1400" dirty="0"/>
              <a:t>Experiences of institutional racism &amp; unwilling to engage with service providers </a:t>
            </a:r>
          </a:p>
          <a:p>
            <a:pPr marL="285750" indent="-228600">
              <a:lnSpc>
                <a:spcPct val="90000"/>
              </a:lnSpc>
              <a:spcAft>
                <a:spcPts val="600"/>
              </a:spcAft>
              <a:buFont typeface="Arial" panose="020B0604020202020204" pitchFamily="34" charset="0"/>
              <a:buChar char="•"/>
            </a:pPr>
            <a:r>
              <a:rPr lang="en-US" sz="1400" dirty="0"/>
              <a:t>The impact of different cultural values that place additional pressure to remain in the home</a:t>
            </a:r>
          </a:p>
          <a:p>
            <a:pPr marL="285750" indent="-228600">
              <a:lnSpc>
                <a:spcPct val="90000"/>
              </a:lnSpc>
              <a:spcAft>
                <a:spcPts val="600"/>
              </a:spcAft>
              <a:buFont typeface="Arial" panose="020B0604020202020204" pitchFamily="34" charset="0"/>
              <a:buChar char="•"/>
            </a:pPr>
            <a:r>
              <a:rPr lang="en-US" sz="1400" dirty="0"/>
              <a:t>Impact of immigration law / fear of deportation</a:t>
            </a:r>
          </a:p>
          <a:p>
            <a:pPr marL="285750" indent="-228600">
              <a:lnSpc>
                <a:spcPct val="90000"/>
              </a:lnSpc>
              <a:spcAft>
                <a:spcPts val="600"/>
              </a:spcAft>
              <a:buFont typeface="Arial" panose="020B0604020202020204" pitchFamily="34" charset="0"/>
              <a:buChar char="•"/>
            </a:pPr>
            <a:r>
              <a:rPr lang="en-US" sz="1400" dirty="0"/>
              <a:t>Fear of further persecution from family or community members </a:t>
            </a:r>
          </a:p>
          <a:p>
            <a:pPr marL="285750" indent="-228600">
              <a:lnSpc>
                <a:spcPct val="90000"/>
              </a:lnSpc>
              <a:spcAft>
                <a:spcPts val="600"/>
              </a:spcAft>
              <a:buFont typeface="Arial" panose="020B0604020202020204" pitchFamily="34" charset="0"/>
              <a:buChar char="•"/>
            </a:pPr>
            <a:r>
              <a:rPr lang="en-US" sz="1400" dirty="0"/>
              <a:t>Language barriers </a:t>
            </a:r>
          </a:p>
          <a:p>
            <a:pPr indent="-228600">
              <a:lnSpc>
                <a:spcPct val="90000"/>
              </a:lnSpc>
              <a:spcAft>
                <a:spcPts val="600"/>
              </a:spcAft>
              <a:buFont typeface="Arial" panose="020B0604020202020204" pitchFamily="34" charset="0"/>
              <a:buChar char="•"/>
            </a:pPr>
            <a:endParaRPr lang="en-US" sz="1400" dirty="0"/>
          </a:p>
          <a:p>
            <a:pPr>
              <a:lnSpc>
                <a:spcPct val="90000"/>
              </a:lnSpc>
              <a:spcAft>
                <a:spcPts val="600"/>
              </a:spcAft>
            </a:pPr>
            <a:r>
              <a:rPr lang="en-US" sz="1400" b="1" dirty="0"/>
              <a:t>Disability </a:t>
            </a:r>
          </a:p>
          <a:p>
            <a:pPr marL="285750" indent="-228600">
              <a:lnSpc>
                <a:spcPct val="90000"/>
              </a:lnSpc>
              <a:spcAft>
                <a:spcPts val="600"/>
              </a:spcAft>
              <a:buFont typeface="Arial" panose="020B0604020202020204" pitchFamily="34" charset="0"/>
              <a:buChar char="•"/>
            </a:pPr>
            <a:r>
              <a:rPr lang="en-US" sz="1400" dirty="0"/>
              <a:t>Issues accessing services </a:t>
            </a:r>
          </a:p>
          <a:p>
            <a:pPr marL="285750" indent="-228600">
              <a:lnSpc>
                <a:spcPct val="90000"/>
              </a:lnSpc>
              <a:spcAft>
                <a:spcPts val="600"/>
              </a:spcAft>
              <a:buFont typeface="Arial" panose="020B0604020202020204" pitchFamily="34" charset="0"/>
              <a:buChar char="•"/>
            </a:pPr>
            <a:r>
              <a:rPr lang="en-US" sz="1400" dirty="0"/>
              <a:t>Issues arising from partner who is also their carer </a:t>
            </a:r>
          </a:p>
          <a:p>
            <a:pPr>
              <a:lnSpc>
                <a:spcPct val="90000"/>
              </a:lnSpc>
              <a:spcAft>
                <a:spcPts val="600"/>
              </a:spcAft>
            </a:pPr>
            <a:endParaRPr lang="en-US" sz="1400" b="1" dirty="0"/>
          </a:p>
          <a:p>
            <a:pPr>
              <a:lnSpc>
                <a:spcPct val="90000"/>
              </a:lnSpc>
              <a:spcAft>
                <a:spcPts val="600"/>
              </a:spcAft>
            </a:pPr>
            <a:r>
              <a:rPr lang="en-US" sz="1400" b="1" dirty="0"/>
              <a:t>LGBTQ+</a:t>
            </a:r>
          </a:p>
          <a:p>
            <a:pPr marL="285750" indent="-228600">
              <a:lnSpc>
                <a:spcPct val="90000"/>
              </a:lnSpc>
              <a:spcAft>
                <a:spcPts val="600"/>
              </a:spcAft>
              <a:buFont typeface="Arial" panose="020B0604020202020204" pitchFamily="34" charset="0"/>
              <a:buChar char="•"/>
            </a:pPr>
            <a:r>
              <a:rPr lang="en-US" sz="1400" dirty="0"/>
              <a:t>Discrimination</a:t>
            </a:r>
          </a:p>
          <a:p>
            <a:pPr indent="-228600">
              <a:lnSpc>
                <a:spcPct val="90000"/>
              </a:lnSpc>
              <a:spcAft>
                <a:spcPts val="600"/>
              </a:spcAft>
              <a:buFont typeface="Arial" panose="020B0604020202020204" pitchFamily="34" charset="0"/>
              <a:buChar char="•"/>
            </a:pPr>
            <a:endParaRPr lang="en-US" sz="1400" dirty="0"/>
          </a:p>
          <a:p>
            <a:pPr>
              <a:lnSpc>
                <a:spcPct val="90000"/>
              </a:lnSpc>
              <a:spcAft>
                <a:spcPts val="600"/>
              </a:spcAft>
            </a:pPr>
            <a:r>
              <a:rPr lang="en-US" sz="1400" b="1" dirty="0"/>
              <a:t>Older Survivors </a:t>
            </a:r>
          </a:p>
          <a:p>
            <a:pPr marL="285750" indent="-228600">
              <a:lnSpc>
                <a:spcPct val="90000"/>
              </a:lnSpc>
              <a:spcAft>
                <a:spcPts val="600"/>
              </a:spcAft>
              <a:buFont typeface="Arial" panose="020B0604020202020204" pitchFamily="34" charset="0"/>
              <a:buChar char="•"/>
            </a:pPr>
            <a:r>
              <a:rPr lang="en-US" sz="1400" dirty="0"/>
              <a:t>Longevity of abuse</a:t>
            </a:r>
          </a:p>
          <a:p>
            <a:pPr marL="285750" indent="-228600">
              <a:lnSpc>
                <a:spcPct val="90000"/>
              </a:lnSpc>
              <a:spcAft>
                <a:spcPts val="600"/>
              </a:spcAft>
              <a:buFont typeface="Arial" panose="020B0604020202020204" pitchFamily="34" charset="0"/>
              <a:buChar char="•"/>
            </a:pPr>
            <a:r>
              <a:rPr lang="en-US" sz="1400" dirty="0"/>
              <a:t>Fear of not being believed due to the assumption that older people will be free from abuse </a:t>
            </a:r>
          </a:p>
          <a:p>
            <a:pPr indent="-228600">
              <a:lnSpc>
                <a:spcPct val="90000"/>
              </a:lnSpc>
              <a:spcAft>
                <a:spcPts val="600"/>
              </a:spcAft>
              <a:buFont typeface="Arial" panose="020B0604020202020204" pitchFamily="34" charset="0"/>
              <a:buChar char="•"/>
            </a:pPr>
            <a:endParaRPr lang="en-US" sz="1000" dirty="0"/>
          </a:p>
        </p:txBody>
      </p:sp>
    </p:spTree>
    <p:extLst>
      <p:ext uri="{BB962C8B-B14F-4D97-AF65-F5344CB8AC3E}">
        <p14:creationId xmlns:p14="http://schemas.microsoft.com/office/powerpoint/2010/main" val="803160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2C1CC-C546-5073-8644-5C5ADF3AD2E4}"/>
              </a:ext>
            </a:extLst>
          </p:cNvPr>
          <p:cNvSpPr>
            <a:spLocks noGrp="1"/>
          </p:cNvSpPr>
          <p:nvPr>
            <p:ph type="title"/>
          </p:nvPr>
        </p:nvSpPr>
        <p:spPr>
          <a:xfrm>
            <a:off x="768234" y="49241"/>
            <a:ext cx="10699865" cy="1164417"/>
          </a:xfrm>
        </p:spPr>
        <p:txBody>
          <a:bodyPr>
            <a:normAutofit fontScale="90000"/>
          </a:bodyPr>
          <a:lstStyle/>
          <a:p>
            <a:pPr algn="ctr"/>
            <a:r>
              <a:rPr lang="en-GB" sz="4000" b="1" dirty="0">
                <a:solidFill>
                  <a:srgbClr val="FF0000"/>
                </a:solidFill>
              </a:rPr>
              <a:t>Leaving an abusive relationship is often the most dangerous time for a victim survivor</a:t>
            </a:r>
          </a:p>
        </p:txBody>
      </p:sp>
      <p:sp>
        <p:nvSpPr>
          <p:cNvPr id="3" name="TextBox 2">
            <a:extLst>
              <a:ext uri="{FF2B5EF4-FFF2-40B4-BE49-F238E27FC236}">
                <a16:creationId xmlns:a16="http://schemas.microsoft.com/office/drawing/2014/main" id="{96169F1C-E8F1-BC95-31B3-DC941BB71677}"/>
              </a:ext>
            </a:extLst>
          </p:cNvPr>
          <p:cNvSpPr txBox="1"/>
          <p:nvPr/>
        </p:nvSpPr>
        <p:spPr>
          <a:xfrm>
            <a:off x="249382" y="1114893"/>
            <a:ext cx="11942617" cy="5755422"/>
          </a:xfrm>
          <a:prstGeom prst="rect">
            <a:avLst/>
          </a:prstGeom>
          <a:noFill/>
        </p:spPr>
        <p:txBody>
          <a:bodyPr wrap="square" rtlCol="0">
            <a:spAutoFit/>
          </a:bodyPr>
          <a:lstStyle/>
          <a:p>
            <a:r>
              <a:rPr lang="en-GB" sz="1600" b="1" dirty="0">
                <a:solidFill>
                  <a:srgbClr val="FF0000"/>
                </a:solidFill>
              </a:rPr>
              <a:t>MYTH: “If it was that bad, they would leave”. </a:t>
            </a:r>
            <a:r>
              <a:rPr lang="en-GB" sz="1600" b="1" dirty="0">
                <a:solidFill>
                  <a:schemeClr val="accent1">
                    <a:lumMod val="75000"/>
                  </a:schemeClr>
                </a:solidFill>
              </a:rPr>
              <a:t>There are many reasons it is hard for a survivor to leave, ranging from practical to emotional, which is often part of the abuse:</a:t>
            </a:r>
          </a:p>
          <a:p>
            <a:endParaRPr lang="en-GB" sz="1600" b="1" dirty="0">
              <a:solidFill>
                <a:schemeClr val="accent1">
                  <a:lumMod val="75000"/>
                </a:schemeClr>
              </a:solidFill>
            </a:endParaRPr>
          </a:p>
          <a:p>
            <a:r>
              <a:rPr lang="en-GB" sz="1600" b="1" dirty="0">
                <a:solidFill>
                  <a:schemeClr val="accent1">
                    <a:lumMod val="75000"/>
                  </a:schemeClr>
                </a:solidFill>
              </a:rPr>
              <a:t>Economic dependence</a:t>
            </a:r>
          </a:p>
          <a:p>
            <a:r>
              <a:rPr lang="en-GB" sz="1600" dirty="0">
                <a:solidFill>
                  <a:schemeClr val="accent1">
                    <a:lumMod val="75000"/>
                  </a:schemeClr>
                </a:solidFill>
              </a:rPr>
              <a:t>The abuser may control the finances or be the sole source of finances for the family, they may have also destroyed the survivor’s credit / any savings and they may have forced joint accounts or joint benefit claims. </a:t>
            </a:r>
          </a:p>
          <a:p>
            <a:r>
              <a:rPr lang="en-GB" sz="1600" b="1" dirty="0">
                <a:solidFill>
                  <a:schemeClr val="accent1">
                    <a:lumMod val="75000"/>
                  </a:schemeClr>
                </a:solidFill>
              </a:rPr>
              <a:t>Staying because of the children</a:t>
            </a:r>
          </a:p>
          <a:p>
            <a:r>
              <a:rPr lang="en-GB" sz="1600" dirty="0">
                <a:solidFill>
                  <a:schemeClr val="accent1">
                    <a:lumMod val="75000"/>
                  </a:schemeClr>
                </a:solidFill>
              </a:rPr>
              <a:t>Survivors often fear for their children’s safety because the abuser has threatened to hurt them if they leave. They may also have custody concerns if the abuser gains custody or be fearful of uprooting their children. They may also be fearful of losing contact with step-children.</a:t>
            </a:r>
          </a:p>
          <a:p>
            <a:r>
              <a:rPr lang="en-GB" sz="1600" b="1" dirty="0">
                <a:solidFill>
                  <a:schemeClr val="accent1">
                    <a:lumMod val="75000"/>
                  </a:schemeClr>
                </a:solidFill>
              </a:rPr>
              <a:t>Fear of reprisals</a:t>
            </a:r>
          </a:p>
          <a:p>
            <a:r>
              <a:rPr lang="en-GB" sz="1600" dirty="0">
                <a:solidFill>
                  <a:schemeClr val="accent1">
                    <a:lumMod val="75000"/>
                  </a:schemeClr>
                </a:solidFill>
              </a:rPr>
              <a:t>Survivors have often experienced multiple threats and will be fearful of retaliation, of being killed, of the abuser hurting loved ones, of being stalked, or not being believed. Physical harm may have already occurred if the survivor has attempted to leave before. </a:t>
            </a:r>
          </a:p>
          <a:p>
            <a:r>
              <a:rPr lang="en-GB" sz="1600" b="1" dirty="0">
                <a:solidFill>
                  <a:schemeClr val="accent1">
                    <a:lumMod val="75000"/>
                  </a:schemeClr>
                </a:solidFill>
              </a:rPr>
              <a:t>Lack of knowledge and access to help</a:t>
            </a:r>
          </a:p>
          <a:p>
            <a:r>
              <a:rPr lang="en-GB" sz="1600" dirty="0">
                <a:solidFill>
                  <a:schemeClr val="accent1">
                    <a:lumMod val="75000"/>
                  </a:schemeClr>
                </a:solidFill>
              </a:rPr>
              <a:t>The survivor may not be aware of organisations that can help, or have the resources to access these (transportation, telephone, internet, etc.) There may also be problems to access such as language barriers or disability. </a:t>
            </a:r>
          </a:p>
          <a:p>
            <a:r>
              <a:rPr lang="en-GB" sz="1600" b="1" dirty="0">
                <a:solidFill>
                  <a:schemeClr val="accent1">
                    <a:lumMod val="75000"/>
                  </a:schemeClr>
                </a:solidFill>
              </a:rPr>
              <a:t>Social isolation</a:t>
            </a:r>
          </a:p>
          <a:p>
            <a:r>
              <a:rPr lang="en-GB" sz="1600" dirty="0">
                <a:solidFill>
                  <a:schemeClr val="accent1">
                    <a:lumMod val="75000"/>
                  </a:schemeClr>
                </a:solidFill>
              </a:rPr>
              <a:t>Abusers often isolate survivors from friends, family, community support, and resources which often includes monitoring of a survivor’s movements, texts, emails, social media, phone calls and spending. The survivor may feel shame and unable to disclose the abuse. </a:t>
            </a:r>
          </a:p>
          <a:p>
            <a:r>
              <a:rPr lang="en-GB" sz="1600" b="1" dirty="0">
                <a:solidFill>
                  <a:schemeClr val="accent1">
                    <a:lumMod val="75000"/>
                  </a:schemeClr>
                </a:solidFill>
              </a:rPr>
              <a:t>Accommodation</a:t>
            </a:r>
          </a:p>
          <a:p>
            <a:r>
              <a:rPr lang="en-GB" sz="1600" dirty="0">
                <a:solidFill>
                  <a:schemeClr val="accent1">
                    <a:lumMod val="75000"/>
                  </a:schemeClr>
                </a:solidFill>
              </a:rPr>
              <a:t>The survivor may need to leave their home for safety and have no access to alternative accommodation. They may have to make the decision to move to another area for safety, away from their support network &amp; needing to start everything over.</a:t>
            </a:r>
          </a:p>
          <a:p>
            <a:r>
              <a:rPr lang="en-GB" sz="1600" b="1" dirty="0">
                <a:solidFill>
                  <a:schemeClr val="accent1">
                    <a:lumMod val="75000"/>
                  </a:schemeClr>
                </a:solidFill>
              </a:rPr>
              <a:t>Deportation</a:t>
            </a:r>
          </a:p>
          <a:p>
            <a:r>
              <a:rPr lang="en-GB" sz="1600" dirty="0">
                <a:solidFill>
                  <a:schemeClr val="accent1">
                    <a:lumMod val="75000"/>
                  </a:schemeClr>
                </a:solidFill>
              </a:rPr>
              <a:t>Survivors may fear deportation without their partner’s support.</a:t>
            </a:r>
          </a:p>
        </p:txBody>
      </p:sp>
    </p:spTree>
    <p:extLst>
      <p:ext uri="{BB962C8B-B14F-4D97-AF65-F5344CB8AC3E}">
        <p14:creationId xmlns:p14="http://schemas.microsoft.com/office/powerpoint/2010/main" val="4069611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AE30F1C-88A0-66D9-3802-3DC5A8565901}"/>
              </a:ext>
            </a:extLst>
          </p:cNvPr>
          <p:cNvPicPr>
            <a:picLocks noChangeAspect="1"/>
          </p:cNvPicPr>
          <p:nvPr/>
        </p:nvPicPr>
        <p:blipFill>
          <a:blip r:embed="rId3"/>
          <a:stretch>
            <a:fillRect/>
          </a:stretch>
        </p:blipFill>
        <p:spPr>
          <a:xfrm>
            <a:off x="3538250" y="639193"/>
            <a:ext cx="8451457" cy="5894890"/>
          </a:xfrm>
          <a:prstGeom prst="rect">
            <a:avLst/>
          </a:prstGeom>
        </p:spPr>
      </p:pic>
      <p:sp>
        <p:nvSpPr>
          <p:cNvPr id="2" name="Title 1">
            <a:extLst>
              <a:ext uri="{FF2B5EF4-FFF2-40B4-BE49-F238E27FC236}">
                <a16:creationId xmlns:a16="http://schemas.microsoft.com/office/drawing/2014/main" id="{5A930EE6-4458-4B5E-BC87-8C9E8949EFF2}"/>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4100" b="1" kern="1200" dirty="0">
                <a:solidFill>
                  <a:schemeClr val="accent1">
                    <a:lumMod val="75000"/>
                  </a:schemeClr>
                </a:solidFill>
                <a:latin typeface="+mj-lt"/>
                <a:ea typeface="+mj-ea"/>
                <a:cs typeface="+mj-cs"/>
              </a:rPr>
              <a:t>How to respond if an adult victim discloses domestic abuse</a:t>
            </a:r>
          </a:p>
        </p:txBody>
      </p:sp>
      <p:sp>
        <p:nvSpPr>
          <p:cNvPr id="6" name="TextBox 5">
            <a:extLst>
              <a:ext uri="{FF2B5EF4-FFF2-40B4-BE49-F238E27FC236}">
                <a16:creationId xmlns:a16="http://schemas.microsoft.com/office/drawing/2014/main" id="{8D1B58D7-9E7A-7FCD-A3B7-94811EE2711C}"/>
              </a:ext>
            </a:extLst>
          </p:cNvPr>
          <p:cNvSpPr txBox="1"/>
          <p:nvPr/>
        </p:nvSpPr>
        <p:spPr>
          <a:xfrm>
            <a:off x="535709" y="5551055"/>
            <a:ext cx="4064000" cy="461665"/>
          </a:xfrm>
          <a:prstGeom prst="rect">
            <a:avLst/>
          </a:prstGeom>
          <a:noFill/>
        </p:spPr>
        <p:txBody>
          <a:bodyPr wrap="square" rtlCol="0">
            <a:spAutoFit/>
          </a:bodyPr>
          <a:lstStyle/>
          <a:p>
            <a:r>
              <a:rPr lang="en-GB" sz="1200" b="1" dirty="0">
                <a:solidFill>
                  <a:schemeClr val="accent1">
                    <a:lumMod val="75000"/>
                  </a:schemeClr>
                </a:solidFill>
              </a:rPr>
              <a:t>Adapted from “The Advocacy Wheel” developed by the Domestic Violence Project</a:t>
            </a:r>
          </a:p>
        </p:txBody>
      </p:sp>
    </p:spTree>
    <p:extLst>
      <p:ext uri="{BB962C8B-B14F-4D97-AF65-F5344CB8AC3E}">
        <p14:creationId xmlns:p14="http://schemas.microsoft.com/office/powerpoint/2010/main" val="1333872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522267-599C-1D0D-92E8-3782F5B58FDB}"/>
              </a:ext>
            </a:extLst>
          </p:cNvPr>
          <p:cNvSpPr>
            <a:spLocks noGrp="1"/>
          </p:cNvSpPr>
          <p:nvPr>
            <p:ph type="title"/>
          </p:nvPr>
        </p:nvSpPr>
        <p:spPr>
          <a:xfrm>
            <a:off x="841248" y="334644"/>
            <a:ext cx="10509504" cy="1076914"/>
          </a:xfrm>
        </p:spPr>
        <p:txBody>
          <a:bodyPr vert="horz" lIns="91440" tIns="45720" rIns="91440" bIns="45720" rtlCol="0" anchor="ctr">
            <a:normAutofit/>
          </a:bodyPr>
          <a:lstStyle/>
          <a:p>
            <a:r>
              <a:rPr lang="en-US" sz="4000" b="1" u="sng" kern="1200">
                <a:solidFill>
                  <a:schemeClr val="tx1"/>
                </a:solidFill>
                <a:latin typeface="+mj-lt"/>
                <a:ea typeface="+mj-ea"/>
                <a:cs typeface="+mj-cs"/>
              </a:rPr>
              <a:t>Domestic Abuse Pathway</a:t>
            </a:r>
            <a:r>
              <a:rPr lang="en-US" sz="4000" kern="1200">
                <a:solidFill>
                  <a:schemeClr val="tx1"/>
                </a:solidFill>
                <a:latin typeface="+mj-lt"/>
                <a:ea typeface="+mj-ea"/>
                <a:cs typeface="+mj-cs"/>
              </a:rPr>
              <a:t>			</a:t>
            </a:r>
          </a:p>
        </p:txBody>
      </p:sp>
      <p:sp>
        <p:nvSpPr>
          <p:cNvPr id="54" name="Rectangle 53">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6" name="Rectangle 55">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CCE0FF77-9EAE-EA13-612A-8D8C750D0E5D}"/>
              </a:ext>
            </a:extLst>
          </p:cNvPr>
          <p:cNvSpPr txBox="1"/>
          <p:nvPr/>
        </p:nvSpPr>
        <p:spPr>
          <a:xfrm>
            <a:off x="2359497" y="1670226"/>
            <a:ext cx="3078537" cy="291747"/>
          </a:xfrm>
          <a:prstGeom prst="rect">
            <a:avLst/>
          </a:prstGeom>
          <a:noFill/>
          <a:ln w="12700">
            <a:solidFill>
              <a:schemeClr val="accent2"/>
            </a:solidFill>
          </a:ln>
        </p:spPr>
        <p:txBody>
          <a:bodyPr wrap="square" rtlCol="0">
            <a:spAutoFit/>
          </a:bodyPr>
          <a:lstStyle/>
          <a:p>
            <a:pPr defTabSz="658368">
              <a:spcAft>
                <a:spcPts val="600"/>
              </a:spcAft>
            </a:pPr>
            <a:r>
              <a:rPr lang="en-GB" sz="1296" kern="1200" dirty="0">
                <a:solidFill>
                  <a:schemeClr val="tx1"/>
                </a:solidFill>
                <a:latin typeface="+mn-lt"/>
                <a:ea typeface="+mn-ea"/>
                <a:cs typeface="+mn-cs"/>
              </a:rPr>
              <a:t>You receive a disclosure of domestic abuse</a:t>
            </a:r>
            <a:endParaRPr lang="en-GB" dirty="0"/>
          </a:p>
        </p:txBody>
      </p:sp>
      <p:sp>
        <p:nvSpPr>
          <p:cNvPr id="8" name="TextBox 7">
            <a:extLst>
              <a:ext uri="{FF2B5EF4-FFF2-40B4-BE49-F238E27FC236}">
                <a16:creationId xmlns:a16="http://schemas.microsoft.com/office/drawing/2014/main" id="{04B56869-F66B-6283-C371-D3439BA5CBC9}"/>
              </a:ext>
            </a:extLst>
          </p:cNvPr>
          <p:cNvSpPr txBox="1"/>
          <p:nvPr/>
        </p:nvSpPr>
        <p:spPr>
          <a:xfrm>
            <a:off x="317560" y="1827025"/>
            <a:ext cx="1744300" cy="3539430"/>
          </a:xfrm>
          <a:prstGeom prst="rect">
            <a:avLst/>
          </a:prstGeom>
          <a:noFill/>
          <a:ln w="28575">
            <a:solidFill>
              <a:srgbClr val="FF0000"/>
            </a:solidFill>
          </a:ln>
        </p:spPr>
        <p:txBody>
          <a:bodyPr wrap="square" rtlCol="0">
            <a:spAutoFit/>
          </a:bodyPr>
          <a:lstStyle/>
          <a:p>
            <a:pPr defTabSz="658368">
              <a:spcAft>
                <a:spcPts val="600"/>
              </a:spcAft>
            </a:pPr>
            <a:r>
              <a:rPr lang="en-GB" sz="1600" kern="1200" dirty="0">
                <a:solidFill>
                  <a:schemeClr val="tx1"/>
                </a:solidFill>
                <a:latin typeface="+mn-lt"/>
                <a:ea typeface="+mn-ea"/>
                <a:cs typeface="+mn-cs"/>
              </a:rPr>
              <a:t>Are you concerned there is </a:t>
            </a:r>
            <a:r>
              <a:rPr lang="en-GB" sz="1600" b="1" kern="1200" dirty="0">
                <a:solidFill>
                  <a:schemeClr val="tx1"/>
                </a:solidFill>
                <a:latin typeface="+mn-lt"/>
                <a:ea typeface="+mn-ea"/>
                <a:cs typeface="+mn-cs"/>
              </a:rPr>
              <a:t>immediate risk </a:t>
            </a:r>
            <a:r>
              <a:rPr lang="en-GB" sz="1600" kern="1200" dirty="0">
                <a:solidFill>
                  <a:schemeClr val="tx1"/>
                </a:solidFill>
                <a:latin typeface="+mn-lt"/>
                <a:ea typeface="+mn-ea"/>
                <a:cs typeface="+mn-cs"/>
              </a:rPr>
              <a:t>to life, limb or property of either the individual disclosing, other vulnerable parties (such as children) or the wider community (e.g. from a firearm? ) </a:t>
            </a:r>
            <a:r>
              <a:rPr lang="en-GB" sz="1600" b="1" kern="1200" dirty="0">
                <a:solidFill>
                  <a:schemeClr val="tx1"/>
                </a:solidFill>
                <a:latin typeface="+mn-lt"/>
                <a:ea typeface="+mn-ea"/>
                <a:cs typeface="+mn-cs"/>
              </a:rPr>
              <a:t>Contact the police 999</a:t>
            </a:r>
            <a:endParaRPr lang="en-GB" sz="1600" b="1" dirty="0"/>
          </a:p>
        </p:txBody>
      </p:sp>
      <p:cxnSp>
        <p:nvCxnSpPr>
          <p:cNvPr id="18" name="Connector: Elbow 17">
            <a:extLst>
              <a:ext uri="{FF2B5EF4-FFF2-40B4-BE49-F238E27FC236}">
                <a16:creationId xmlns:a16="http://schemas.microsoft.com/office/drawing/2014/main" id="{88599C73-9C45-9CE0-97A1-6FC02161C14E}"/>
              </a:ext>
            </a:extLst>
          </p:cNvPr>
          <p:cNvCxnSpPr>
            <a:cxnSpLocks/>
            <a:stCxn id="7" idx="1"/>
          </p:cNvCxnSpPr>
          <p:nvPr/>
        </p:nvCxnSpPr>
        <p:spPr>
          <a:xfrm rot="10800000" flipV="1">
            <a:off x="2075412" y="1804953"/>
            <a:ext cx="284086" cy="286292"/>
          </a:xfrm>
          <a:prstGeom prst="bentConnector3">
            <a:avLst>
              <a:gd name="adj1" fmla="val 50000"/>
            </a:avLst>
          </a:prstGeom>
          <a:ln>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456944F4-40A2-9602-C52C-EAE3F4008A05}"/>
              </a:ext>
            </a:extLst>
          </p:cNvPr>
          <p:cNvSpPr txBox="1"/>
          <p:nvPr/>
        </p:nvSpPr>
        <p:spPr>
          <a:xfrm>
            <a:off x="2451980" y="2318222"/>
            <a:ext cx="1503566" cy="523220"/>
          </a:xfrm>
          <a:prstGeom prst="rect">
            <a:avLst/>
          </a:prstGeom>
          <a:noFill/>
          <a:ln w="12700">
            <a:solidFill>
              <a:schemeClr val="accent6"/>
            </a:solidFill>
          </a:ln>
        </p:spPr>
        <p:txBody>
          <a:bodyPr wrap="square" rtlCol="0">
            <a:spAutoFit/>
          </a:bodyPr>
          <a:lstStyle/>
          <a:p>
            <a:pPr defTabSz="658368">
              <a:spcAft>
                <a:spcPts val="600"/>
              </a:spcAft>
            </a:pPr>
            <a:r>
              <a:rPr lang="en-GB" sz="1400" kern="1200" dirty="0">
                <a:solidFill>
                  <a:schemeClr val="tx1"/>
                </a:solidFill>
                <a:latin typeface="+mn-lt"/>
                <a:ea typeface="+mn-ea"/>
                <a:cs typeface="+mn-cs"/>
              </a:rPr>
              <a:t>Are there children involved?</a:t>
            </a:r>
            <a:endParaRPr lang="en-GB" sz="1400" dirty="0"/>
          </a:p>
        </p:txBody>
      </p:sp>
      <p:sp>
        <p:nvSpPr>
          <p:cNvPr id="23" name="TextBox 22">
            <a:extLst>
              <a:ext uri="{FF2B5EF4-FFF2-40B4-BE49-F238E27FC236}">
                <a16:creationId xmlns:a16="http://schemas.microsoft.com/office/drawing/2014/main" id="{8C15077A-8B7A-0C54-5FEC-822BF5AA6669}"/>
              </a:ext>
            </a:extLst>
          </p:cNvPr>
          <p:cNvSpPr txBox="1"/>
          <p:nvPr/>
        </p:nvSpPr>
        <p:spPr>
          <a:xfrm>
            <a:off x="6965573" y="2602235"/>
            <a:ext cx="2377948" cy="1031051"/>
          </a:xfrm>
          <a:prstGeom prst="rect">
            <a:avLst/>
          </a:prstGeom>
          <a:noFill/>
          <a:ln w="12700">
            <a:solidFill>
              <a:srgbClr val="7030A0"/>
            </a:solidFill>
          </a:ln>
        </p:spPr>
        <p:txBody>
          <a:bodyPr wrap="square" rtlCol="0">
            <a:spAutoFit/>
          </a:bodyPr>
          <a:lstStyle/>
          <a:p>
            <a:pPr defTabSz="658368">
              <a:spcAft>
                <a:spcPts val="600"/>
              </a:spcAft>
            </a:pPr>
            <a:r>
              <a:rPr lang="en-GB" sz="1400" kern="1200" dirty="0">
                <a:solidFill>
                  <a:schemeClr val="tx1"/>
                </a:solidFill>
                <a:latin typeface="+mn-lt"/>
                <a:ea typeface="+mn-ea"/>
                <a:cs typeface="+mn-cs"/>
              </a:rPr>
              <a:t>Signpost to specialist domestic abuse services: </a:t>
            </a:r>
          </a:p>
          <a:p>
            <a:pPr defTabSz="658368">
              <a:spcAft>
                <a:spcPts val="600"/>
              </a:spcAft>
            </a:pPr>
            <a:r>
              <a:rPr lang="en-GB" sz="1400" b="1" kern="1200" dirty="0">
                <a:solidFill>
                  <a:schemeClr val="tx1"/>
                </a:solidFill>
                <a:latin typeface="+mn-lt"/>
                <a:ea typeface="+mn-ea"/>
                <a:cs typeface="+mn-cs"/>
              </a:rPr>
              <a:t>Birmingham &amp; Solihull Women’s Aid</a:t>
            </a:r>
          </a:p>
        </p:txBody>
      </p:sp>
      <p:cxnSp>
        <p:nvCxnSpPr>
          <p:cNvPr id="25" name="Straight Arrow Connector 24">
            <a:extLst>
              <a:ext uri="{FF2B5EF4-FFF2-40B4-BE49-F238E27FC236}">
                <a16:creationId xmlns:a16="http://schemas.microsoft.com/office/drawing/2014/main" id="{4456B885-20FF-0C66-A99B-9AE1A51778ED}"/>
              </a:ext>
            </a:extLst>
          </p:cNvPr>
          <p:cNvCxnSpPr>
            <a:stCxn id="7" idx="3"/>
          </p:cNvCxnSpPr>
          <p:nvPr/>
        </p:nvCxnSpPr>
        <p:spPr>
          <a:xfrm>
            <a:off x="5438034" y="1804953"/>
            <a:ext cx="1527539"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7" name="Straight Arrow Connector 26">
            <a:extLst>
              <a:ext uri="{FF2B5EF4-FFF2-40B4-BE49-F238E27FC236}">
                <a16:creationId xmlns:a16="http://schemas.microsoft.com/office/drawing/2014/main" id="{8AF51E01-7F2C-A10D-4B92-B902EF40A44B}"/>
              </a:ext>
            </a:extLst>
          </p:cNvPr>
          <p:cNvCxnSpPr/>
          <p:nvPr/>
        </p:nvCxnSpPr>
        <p:spPr>
          <a:xfrm>
            <a:off x="3071021" y="1976131"/>
            <a:ext cx="0" cy="34978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8" name="TextBox 27">
            <a:extLst>
              <a:ext uri="{FF2B5EF4-FFF2-40B4-BE49-F238E27FC236}">
                <a16:creationId xmlns:a16="http://schemas.microsoft.com/office/drawing/2014/main" id="{D0AC5A44-9DB8-A79A-7E3A-E62EB1EF77ED}"/>
              </a:ext>
            </a:extLst>
          </p:cNvPr>
          <p:cNvSpPr txBox="1"/>
          <p:nvPr/>
        </p:nvSpPr>
        <p:spPr>
          <a:xfrm>
            <a:off x="2359497" y="3407335"/>
            <a:ext cx="2014106" cy="1277273"/>
          </a:xfrm>
          <a:prstGeom prst="rect">
            <a:avLst/>
          </a:prstGeom>
          <a:noFill/>
          <a:ln w="12700">
            <a:solidFill>
              <a:schemeClr val="accent6"/>
            </a:solidFill>
          </a:ln>
        </p:spPr>
        <p:txBody>
          <a:bodyPr wrap="square" rtlCol="0">
            <a:spAutoFit/>
          </a:bodyPr>
          <a:lstStyle/>
          <a:p>
            <a:pPr defTabSz="658368">
              <a:spcAft>
                <a:spcPts val="600"/>
              </a:spcAft>
            </a:pPr>
            <a:r>
              <a:rPr lang="en-GB" sz="1200" kern="1200" dirty="0">
                <a:solidFill>
                  <a:schemeClr val="tx1"/>
                </a:solidFill>
                <a:latin typeface="+mn-lt"/>
                <a:ea typeface="+mn-ea"/>
                <a:cs typeface="+mn-cs"/>
              </a:rPr>
              <a:t>Consult the </a:t>
            </a:r>
            <a:r>
              <a:rPr lang="en-GB" sz="1200" kern="1200" dirty="0">
                <a:solidFill>
                  <a:schemeClr val="tx1"/>
                </a:solidFill>
                <a:latin typeface="+mn-lt"/>
                <a:ea typeface="+mn-ea"/>
                <a:cs typeface="+mn-cs"/>
                <a:hlinkClick r:id="rId3"/>
              </a:rPr>
              <a:t>Right Help, Right Time, Right Response threshold guidance </a:t>
            </a:r>
            <a:r>
              <a:rPr lang="en-GB" sz="1200" kern="1200" dirty="0">
                <a:solidFill>
                  <a:schemeClr val="tx1"/>
                </a:solidFill>
                <a:latin typeface="+mn-lt"/>
                <a:ea typeface="+mn-ea"/>
                <a:cs typeface="+mn-cs"/>
              </a:rPr>
              <a:t>and </a:t>
            </a:r>
            <a:r>
              <a:rPr lang="en-GB" sz="1200" u="sng" kern="0" dirty="0">
                <a:solidFill>
                  <a:srgbClr val="0053AF"/>
                </a:solidFill>
                <a:latin typeface="Calibri" panose="020F0502020204030204" pitchFamily="34" charset="0"/>
                <a:ea typeface="+mn-ea"/>
                <a:cs typeface="Times New Roman" panose="02020603050405020304" pitchFamily="18" charset="0"/>
                <a:hlinkClick r:id="rId4">
                  <a:extLst>
                    <a:ext uri="{A12FA001-AC4F-418D-AE19-62706E023703}">
                      <ahyp:hlinkClr xmlns:ahyp="http://schemas.microsoft.com/office/drawing/2018/hyperlinkcolor" val="tx"/>
                    </a:ext>
                  </a:extLst>
                </a:hlinkClick>
              </a:rPr>
              <a:t>DVRIM</a:t>
            </a:r>
            <a:endParaRPr lang="en-GB" sz="1200" u="sng" kern="0" dirty="0">
              <a:solidFill>
                <a:srgbClr val="0053AF"/>
              </a:solidFill>
              <a:latin typeface="Calibri" panose="020F0502020204030204" pitchFamily="34" charset="0"/>
              <a:ea typeface="+mn-ea"/>
              <a:cs typeface="Times New Roman" panose="02020603050405020304" pitchFamily="18" charset="0"/>
            </a:endParaRPr>
          </a:p>
          <a:p>
            <a:pPr defTabSz="658368">
              <a:spcAft>
                <a:spcPts val="600"/>
              </a:spcAft>
            </a:pPr>
            <a:r>
              <a:rPr lang="en-GB" sz="1200" b="1" kern="0" dirty="0">
                <a:solidFill>
                  <a:schemeClr val="tx1"/>
                </a:solidFill>
                <a:latin typeface="Calibri" panose="020F0502020204030204" pitchFamily="34" charset="0"/>
                <a:ea typeface="+mn-ea"/>
                <a:cs typeface="Times New Roman" panose="02020603050405020304" pitchFamily="18" charset="0"/>
              </a:rPr>
              <a:t>Do you have concerns about child protection?</a:t>
            </a:r>
            <a:endParaRPr lang="en-GB" sz="1200" b="1" dirty="0"/>
          </a:p>
        </p:txBody>
      </p:sp>
      <p:cxnSp>
        <p:nvCxnSpPr>
          <p:cNvPr id="30" name="Straight Arrow Connector 29">
            <a:extLst>
              <a:ext uri="{FF2B5EF4-FFF2-40B4-BE49-F238E27FC236}">
                <a16:creationId xmlns:a16="http://schemas.microsoft.com/office/drawing/2014/main" id="{4F345C8F-39A9-D4FB-FB11-1219868CA067}"/>
              </a:ext>
            </a:extLst>
          </p:cNvPr>
          <p:cNvCxnSpPr>
            <a:cxnSpLocks/>
          </p:cNvCxnSpPr>
          <p:nvPr/>
        </p:nvCxnSpPr>
        <p:spPr>
          <a:xfrm>
            <a:off x="3070069" y="2864649"/>
            <a:ext cx="0" cy="54355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2" name="TextBox 31">
            <a:extLst>
              <a:ext uri="{FF2B5EF4-FFF2-40B4-BE49-F238E27FC236}">
                <a16:creationId xmlns:a16="http://schemas.microsoft.com/office/drawing/2014/main" id="{FB82B2AD-E0F3-CB39-008F-A4251E1B6704}"/>
              </a:ext>
            </a:extLst>
          </p:cNvPr>
          <p:cNvSpPr txBox="1"/>
          <p:nvPr/>
        </p:nvSpPr>
        <p:spPr>
          <a:xfrm>
            <a:off x="3134387" y="2978515"/>
            <a:ext cx="430464" cy="291747"/>
          </a:xfrm>
          <a:prstGeom prst="rect">
            <a:avLst/>
          </a:prstGeom>
          <a:noFill/>
        </p:spPr>
        <p:txBody>
          <a:bodyPr wrap="square" rtlCol="0">
            <a:spAutoFit/>
          </a:bodyPr>
          <a:lstStyle/>
          <a:p>
            <a:pPr defTabSz="658368">
              <a:spcAft>
                <a:spcPts val="600"/>
              </a:spcAft>
            </a:pPr>
            <a:r>
              <a:rPr lang="en-GB" sz="1296" kern="1200" dirty="0">
                <a:solidFill>
                  <a:schemeClr val="tx1"/>
                </a:solidFill>
                <a:latin typeface="+mn-lt"/>
                <a:ea typeface="+mn-ea"/>
                <a:cs typeface="+mn-cs"/>
              </a:rPr>
              <a:t>Yes</a:t>
            </a:r>
            <a:endParaRPr lang="en-GB" dirty="0"/>
          </a:p>
        </p:txBody>
      </p:sp>
      <p:sp>
        <p:nvSpPr>
          <p:cNvPr id="33" name="TextBox 32">
            <a:extLst>
              <a:ext uri="{FF2B5EF4-FFF2-40B4-BE49-F238E27FC236}">
                <a16:creationId xmlns:a16="http://schemas.microsoft.com/office/drawing/2014/main" id="{306C589D-F76B-CEA2-6FB4-D141311E1C22}"/>
              </a:ext>
            </a:extLst>
          </p:cNvPr>
          <p:cNvSpPr txBox="1"/>
          <p:nvPr/>
        </p:nvSpPr>
        <p:spPr>
          <a:xfrm>
            <a:off x="2091077" y="5638429"/>
            <a:ext cx="3142291" cy="523220"/>
          </a:xfrm>
          <a:prstGeom prst="rect">
            <a:avLst/>
          </a:prstGeom>
          <a:noFill/>
          <a:ln w="12700">
            <a:solidFill>
              <a:schemeClr val="accent6"/>
            </a:solidFill>
          </a:ln>
        </p:spPr>
        <p:txBody>
          <a:bodyPr wrap="square" rtlCol="0">
            <a:spAutoFit/>
          </a:bodyPr>
          <a:lstStyle/>
          <a:p>
            <a:pPr defTabSz="658368">
              <a:spcAft>
                <a:spcPts val="600"/>
              </a:spcAft>
            </a:pPr>
            <a:r>
              <a:rPr lang="en-GB" sz="1400" kern="1200" dirty="0">
                <a:solidFill>
                  <a:srgbClr val="000000"/>
                </a:solidFill>
                <a:latin typeface="Calibri" panose="020F0502020204030204" pitchFamily="34" charset="0"/>
                <a:ea typeface="+mn-ea"/>
                <a:cs typeface="+mn-cs"/>
              </a:rPr>
              <a:t>Complete a Children’s Social Care MASH Referral </a:t>
            </a:r>
            <a:endParaRPr lang="en-GB" sz="1400" kern="1200" dirty="0">
              <a:solidFill>
                <a:srgbClr val="000000"/>
              </a:solidFill>
              <a:latin typeface="Myriad Pro"/>
              <a:ea typeface="+mn-ea"/>
              <a:cs typeface="+mn-cs"/>
            </a:endParaRPr>
          </a:p>
        </p:txBody>
      </p:sp>
      <p:sp>
        <p:nvSpPr>
          <p:cNvPr id="40" name="TextBox 39">
            <a:extLst>
              <a:ext uri="{FF2B5EF4-FFF2-40B4-BE49-F238E27FC236}">
                <a16:creationId xmlns:a16="http://schemas.microsoft.com/office/drawing/2014/main" id="{76F2249A-ECC0-7BC5-97C1-262ABDE5DD72}"/>
              </a:ext>
            </a:extLst>
          </p:cNvPr>
          <p:cNvSpPr txBox="1"/>
          <p:nvPr/>
        </p:nvSpPr>
        <p:spPr>
          <a:xfrm>
            <a:off x="1678464" y="4023113"/>
            <a:ext cx="412613" cy="291747"/>
          </a:xfrm>
          <a:prstGeom prst="rect">
            <a:avLst/>
          </a:prstGeom>
          <a:noFill/>
        </p:spPr>
        <p:txBody>
          <a:bodyPr wrap="square" rtlCol="0">
            <a:spAutoFit/>
          </a:bodyPr>
          <a:lstStyle/>
          <a:p>
            <a:pPr defTabSz="658368">
              <a:spcAft>
                <a:spcPts val="600"/>
              </a:spcAft>
            </a:pPr>
            <a:r>
              <a:rPr lang="en-GB" sz="1296" kern="1200" dirty="0">
                <a:solidFill>
                  <a:schemeClr val="tx1"/>
                </a:solidFill>
                <a:latin typeface="+mn-lt"/>
                <a:ea typeface="+mn-ea"/>
                <a:cs typeface="+mn-cs"/>
              </a:rPr>
              <a:t>Yes</a:t>
            </a:r>
            <a:endParaRPr lang="en-GB" dirty="0"/>
          </a:p>
        </p:txBody>
      </p:sp>
      <p:sp>
        <p:nvSpPr>
          <p:cNvPr id="41" name="TextBox 40">
            <a:extLst>
              <a:ext uri="{FF2B5EF4-FFF2-40B4-BE49-F238E27FC236}">
                <a16:creationId xmlns:a16="http://schemas.microsoft.com/office/drawing/2014/main" id="{86364039-5FBE-1389-21F3-AE9492BC4E3A}"/>
              </a:ext>
            </a:extLst>
          </p:cNvPr>
          <p:cNvSpPr txBox="1"/>
          <p:nvPr/>
        </p:nvSpPr>
        <p:spPr>
          <a:xfrm>
            <a:off x="4874977" y="2519362"/>
            <a:ext cx="1426042" cy="954107"/>
          </a:xfrm>
          <a:prstGeom prst="rect">
            <a:avLst/>
          </a:prstGeom>
          <a:noFill/>
          <a:ln w="12700">
            <a:solidFill>
              <a:schemeClr val="accent5"/>
            </a:solidFill>
          </a:ln>
        </p:spPr>
        <p:txBody>
          <a:bodyPr wrap="square" rtlCol="0">
            <a:spAutoFit/>
          </a:bodyPr>
          <a:lstStyle/>
          <a:p>
            <a:pPr defTabSz="658368">
              <a:spcAft>
                <a:spcPts val="600"/>
              </a:spcAft>
            </a:pPr>
            <a:r>
              <a:rPr lang="en-GB" sz="1400" kern="1200" dirty="0">
                <a:solidFill>
                  <a:schemeClr val="tx1"/>
                </a:solidFill>
                <a:latin typeface="+mn-lt"/>
                <a:ea typeface="+mn-ea"/>
                <a:cs typeface="+mn-cs"/>
              </a:rPr>
              <a:t>Is the individual an adult with care &amp; support needs? </a:t>
            </a:r>
            <a:endParaRPr lang="en-GB" sz="1400" dirty="0"/>
          </a:p>
        </p:txBody>
      </p:sp>
      <p:cxnSp>
        <p:nvCxnSpPr>
          <p:cNvPr id="43" name="Connector: Elbow 42">
            <a:extLst>
              <a:ext uri="{FF2B5EF4-FFF2-40B4-BE49-F238E27FC236}">
                <a16:creationId xmlns:a16="http://schemas.microsoft.com/office/drawing/2014/main" id="{4BD03206-E259-3536-1795-4EC0C94FBA50}"/>
              </a:ext>
            </a:extLst>
          </p:cNvPr>
          <p:cNvCxnSpPr/>
          <p:nvPr/>
        </p:nvCxnSpPr>
        <p:spPr>
          <a:xfrm rot="16200000" flipH="1">
            <a:off x="4634708" y="2049776"/>
            <a:ext cx="540650" cy="381247"/>
          </a:xfrm>
          <a:prstGeom prst="bentConnector3">
            <a:avLst/>
          </a:prstGeom>
          <a:ln>
            <a:tailEnd type="triangle"/>
          </a:ln>
        </p:spPr>
        <p:style>
          <a:lnRef idx="2">
            <a:schemeClr val="dk1"/>
          </a:lnRef>
          <a:fillRef idx="0">
            <a:schemeClr val="dk1"/>
          </a:fillRef>
          <a:effectRef idx="1">
            <a:schemeClr val="dk1"/>
          </a:effectRef>
          <a:fontRef idx="minor">
            <a:schemeClr val="tx1"/>
          </a:fontRef>
        </p:style>
      </p:cxnSp>
      <p:sp>
        <p:nvSpPr>
          <p:cNvPr id="44" name="TextBox 43">
            <a:extLst>
              <a:ext uri="{FF2B5EF4-FFF2-40B4-BE49-F238E27FC236}">
                <a16:creationId xmlns:a16="http://schemas.microsoft.com/office/drawing/2014/main" id="{622D5242-3C02-03CB-8EE6-6D92B2235EFA}"/>
              </a:ext>
            </a:extLst>
          </p:cNvPr>
          <p:cNvSpPr txBox="1"/>
          <p:nvPr/>
        </p:nvSpPr>
        <p:spPr>
          <a:xfrm>
            <a:off x="5022254" y="4199903"/>
            <a:ext cx="1426042" cy="738664"/>
          </a:xfrm>
          <a:prstGeom prst="rect">
            <a:avLst/>
          </a:prstGeom>
          <a:noFill/>
          <a:ln w="12700">
            <a:solidFill>
              <a:schemeClr val="accent5"/>
            </a:solidFill>
          </a:ln>
        </p:spPr>
        <p:txBody>
          <a:bodyPr wrap="square" rtlCol="0">
            <a:spAutoFit/>
          </a:bodyPr>
          <a:lstStyle/>
          <a:p>
            <a:pPr defTabSz="658368">
              <a:spcAft>
                <a:spcPts val="600"/>
              </a:spcAft>
            </a:pPr>
            <a:r>
              <a:rPr lang="en-GB" sz="1400" kern="0" dirty="0">
                <a:solidFill>
                  <a:schemeClr val="tx1"/>
                </a:solidFill>
                <a:latin typeface="Calibri" panose="020F0502020204030204" pitchFamily="34" charset="0"/>
                <a:ea typeface="+mn-ea"/>
                <a:cs typeface="+mn-cs"/>
              </a:rPr>
              <a:t>Seek advice from Adult Social Care One Front Door </a:t>
            </a:r>
            <a:endParaRPr lang="en-GB" sz="1400" b="1" dirty="0"/>
          </a:p>
        </p:txBody>
      </p:sp>
      <p:cxnSp>
        <p:nvCxnSpPr>
          <p:cNvPr id="46" name="Straight Arrow Connector 45">
            <a:extLst>
              <a:ext uri="{FF2B5EF4-FFF2-40B4-BE49-F238E27FC236}">
                <a16:creationId xmlns:a16="http://schemas.microsoft.com/office/drawing/2014/main" id="{3A04257F-19F9-DA45-C41B-E808384D4312}"/>
              </a:ext>
            </a:extLst>
          </p:cNvPr>
          <p:cNvCxnSpPr>
            <a:cxnSpLocks/>
            <a:stCxn id="41" idx="2"/>
          </p:cNvCxnSpPr>
          <p:nvPr/>
        </p:nvCxnSpPr>
        <p:spPr>
          <a:xfrm>
            <a:off x="5587998" y="3473469"/>
            <a:ext cx="0" cy="72643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7" name="TextBox 46">
            <a:extLst>
              <a:ext uri="{FF2B5EF4-FFF2-40B4-BE49-F238E27FC236}">
                <a16:creationId xmlns:a16="http://schemas.microsoft.com/office/drawing/2014/main" id="{05F43AFE-0996-8DF1-0A16-E125427F38D5}"/>
              </a:ext>
            </a:extLst>
          </p:cNvPr>
          <p:cNvSpPr txBox="1"/>
          <p:nvPr/>
        </p:nvSpPr>
        <p:spPr>
          <a:xfrm>
            <a:off x="5549765" y="3591823"/>
            <a:ext cx="544711" cy="291747"/>
          </a:xfrm>
          <a:prstGeom prst="rect">
            <a:avLst/>
          </a:prstGeom>
          <a:noFill/>
        </p:spPr>
        <p:txBody>
          <a:bodyPr wrap="square" rtlCol="0">
            <a:spAutoFit/>
          </a:bodyPr>
          <a:lstStyle/>
          <a:p>
            <a:pPr defTabSz="658368">
              <a:spcAft>
                <a:spcPts val="600"/>
              </a:spcAft>
            </a:pPr>
            <a:r>
              <a:rPr lang="en-GB" sz="1296" kern="1200">
                <a:solidFill>
                  <a:schemeClr val="tx1"/>
                </a:solidFill>
                <a:latin typeface="+mn-lt"/>
                <a:ea typeface="+mn-ea"/>
                <a:cs typeface="+mn-cs"/>
              </a:rPr>
              <a:t>Yes</a:t>
            </a:r>
            <a:endParaRPr lang="en-GB"/>
          </a:p>
        </p:txBody>
      </p:sp>
      <p:sp>
        <p:nvSpPr>
          <p:cNvPr id="12" name="TextBox 11">
            <a:extLst>
              <a:ext uri="{FF2B5EF4-FFF2-40B4-BE49-F238E27FC236}">
                <a16:creationId xmlns:a16="http://schemas.microsoft.com/office/drawing/2014/main" id="{2715F01D-2801-418F-303A-959DC39AE6EA}"/>
              </a:ext>
            </a:extLst>
          </p:cNvPr>
          <p:cNvSpPr txBox="1"/>
          <p:nvPr/>
        </p:nvSpPr>
        <p:spPr>
          <a:xfrm>
            <a:off x="6995876" y="1659864"/>
            <a:ext cx="2156404" cy="523220"/>
          </a:xfrm>
          <a:prstGeom prst="rect">
            <a:avLst/>
          </a:prstGeom>
          <a:noFill/>
          <a:ln w="12700">
            <a:solidFill>
              <a:srgbClr val="7030A0"/>
            </a:solidFill>
          </a:ln>
        </p:spPr>
        <p:txBody>
          <a:bodyPr wrap="square" rtlCol="0">
            <a:spAutoFit/>
          </a:bodyPr>
          <a:lstStyle/>
          <a:p>
            <a:pPr defTabSz="658368">
              <a:spcAft>
                <a:spcPts val="600"/>
              </a:spcAft>
            </a:pPr>
            <a:r>
              <a:rPr lang="en-GB" sz="1400" kern="1200" dirty="0">
                <a:solidFill>
                  <a:schemeClr val="tx1"/>
                </a:solidFill>
                <a:latin typeface="+mn-lt"/>
                <a:ea typeface="+mn-ea"/>
                <a:cs typeface="+mn-cs"/>
              </a:rPr>
              <a:t>Complete a DASH risk assessment</a:t>
            </a:r>
            <a:endParaRPr lang="en-GB" sz="1400" dirty="0"/>
          </a:p>
        </p:txBody>
      </p:sp>
      <p:cxnSp>
        <p:nvCxnSpPr>
          <p:cNvPr id="14" name="Straight Arrow Connector 13">
            <a:extLst>
              <a:ext uri="{FF2B5EF4-FFF2-40B4-BE49-F238E27FC236}">
                <a16:creationId xmlns:a16="http://schemas.microsoft.com/office/drawing/2014/main" id="{184458F6-9FED-BE68-682C-109CE4956113}"/>
              </a:ext>
            </a:extLst>
          </p:cNvPr>
          <p:cNvCxnSpPr>
            <a:cxnSpLocks/>
          </p:cNvCxnSpPr>
          <p:nvPr/>
        </p:nvCxnSpPr>
        <p:spPr>
          <a:xfrm>
            <a:off x="7811665" y="2169920"/>
            <a:ext cx="0" cy="39143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348784CA-C7D4-52C5-34F2-882203E997F9}"/>
              </a:ext>
            </a:extLst>
          </p:cNvPr>
          <p:cNvSpPr txBox="1"/>
          <p:nvPr/>
        </p:nvSpPr>
        <p:spPr>
          <a:xfrm>
            <a:off x="10165165" y="1804953"/>
            <a:ext cx="1450523" cy="307777"/>
          </a:xfrm>
          <a:prstGeom prst="rect">
            <a:avLst/>
          </a:prstGeom>
          <a:noFill/>
          <a:ln w="12700">
            <a:solidFill>
              <a:srgbClr val="7030A0"/>
            </a:solidFill>
          </a:ln>
        </p:spPr>
        <p:txBody>
          <a:bodyPr wrap="square" rtlCol="0">
            <a:spAutoFit/>
          </a:bodyPr>
          <a:lstStyle/>
          <a:p>
            <a:pPr defTabSz="658368">
              <a:spcAft>
                <a:spcPts val="600"/>
              </a:spcAft>
            </a:pPr>
            <a:r>
              <a:rPr lang="en-GB" sz="1400" kern="1200" dirty="0">
                <a:solidFill>
                  <a:schemeClr val="tx1"/>
                </a:solidFill>
                <a:latin typeface="+mn-lt"/>
                <a:ea typeface="+mn-ea"/>
                <a:cs typeface="+mn-cs"/>
              </a:rPr>
              <a:t>Refer to MARAC</a:t>
            </a:r>
            <a:endParaRPr lang="en-GB" sz="1400" dirty="0"/>
          </a:p>
        </p:txBody>
      </p:sp>
      <p:cxnSp>
        <p:nvCxnSpPr>
          <p:cNvPr id="17" name="Straight Arrow Connector 16">
            <a:extLst>
              <a:ext uri="{FF2B5EF4-FFF2-40B4-BE49-F238E27FC236}">
                <a16:creationId xmlns:a16="http://schemas.microsoft.com/office/drawing/2014/main" id="{EC618A58-9757-61A0-4020-628E5F6A581C}"/>
              </a:ext>
            </a:extLst>
          </p:cNvPr>
          <p:cNvCxnSpPr>
            <a:cxnSpLocks/>
          </p:cNvCxnSpPr>
          <p:nvPr/>
        </p:nvCxnSpPr>
        <p:spPr>
          <a:xfrm>
            <a:off x="9152280" y="1950433"/>
            <a:ext cx="964309" cy="1154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9" name="TextBox 18">
            <a:extLst>
              <a:ext uri="{FF2B5EF4-FFF2-40B4-BE49-F238E27FC236}">
                <a16:creationId xmlns:a16="http://schemas.microsoft.com/office/drawing/2014/main" id="{D248545A-627A-E44E-9B88-66F60B09645D}"/>
              </a:ext>
            </a:extLst>
          </p:cNvPr>
          <p:cNvSpPr txBox="1"/>
          <p:nvPr/>
        </p:nvSpPr>
        <p:spPr>
          <a:xfrm>
            <a:off x="9245763" y="1689741"/>
            <a:ext cx="895114" cy="291747"/>
          </a:xfrm>
          <a:prstGeom prst="rect">
            <a:avLst/>
          </a:prstGeom>
          <a:noFill/>
        </p:spPr>
        <p:txBody>
          <a:bodyPr wrap="square" rtlCol="0">
            <a:spAutoFit/>
          </a:bodyPr>
          <a:lstStyle/>
          <a:p>
            <a:pPr defTabSz="658368">
              <a:spcAft>
                <a:spcPts val="600"/>
              </a:spcAft>
            </a:pPr>
            <a:r>
              <a:rPr lang="en-GB" sz="1296" kern="1200" dirty="0">
                <a:solidFill>
                  <a:schemeClr val="tx1"/>
                </a:solidFill>
                <a:latin typeface="+mn-lt"/>
                <a:ea typeface="+mn-ea"/>
                <a:cs typeface="+mn-cs"/>
              </a:rPr>
              <a:t>High-risk</a:t>
            </a:r>
            <a:endParaRPr lang="en-GB" dirty="0"/>
          </a:p>
        </p:txBody>
      </p:sp>
      <p:cxnSp>
        <p:nvCxnSpPr>
          <p:cNvPr id="10" name="Straight Arrow Connector 9">
            <a:extLst>
              <a:ext uri="{FF2B5EF4-FFF2-40B4-BE49-F238E27FC236}">
                <a16:creationId xmlns:a16="http://schemas.microsoft.com/office/drawing/2014/main" id="{9A825E25-57AD-7417-1320-7ED6C99B86E6}"/>
              </a:ext>
            </a:extLst>
          </p:cNvPr>
          <p:cNvCxnSpPr>
            <a:cxnSpLocks/>
          </p:cNvCxnSpPr>
          <p:nvPr/>
        </p:nvCxnSpPr>
        <p:spPr>
          <a:xfrm>
            <a:off x="3203763" y="4684608"/>
            <a:ext cx="0" cy="9538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8AD924FA-2795-8DC8-052C-F71416BCDC66}"/>
              </a:ext>
            </a:extLst>
          </p:cNvPr>
          <p:cNvSpPr txBox="1"/>
          <p:nvPr/>
        </p:nvSpPr>
        <p:spPr>
          <a:xfrm>
            <a:off x="3294898" y="4828225"/>
            <a:ext cx="539905" cy="307777"/>
          </a:xfrm>
          <a:prstGeom prst="rect">
            <a:avLst/>
          </a:prstGeom>
          <a:noFill/>
        </p:spPr>
        <p:txBody>
          <a:bodyPr wrap="square" rtlCol="0">
            <a:spAutoFit/>
          </a:bodyPr>
          <a:lstStyle/>
          <a:p>
            <a:r>
              <a:rPr lang="en-GB" sz="1400" dirty="0"/>
              <a:t>Yes</a:t>
            </a:r>
          </a:p>
        </p:txBody>
      </p:sp>
      <p:sp>
        <p:nvSpPr>
          <p:cNvPr id="24" name="TextBox 23">
            <a:extLst>
              <a:ext uri="{FF2B5EF4-FFF2-40B4-BE49-F238E27FC236}">
                <a16:creationId xmlns:a16="http://schemas.microsoft.com/office/drawing/2014/main" id="{0FD52887-0985-6139-0875-12D8B5CCAD79}"/>
              </a:ext>
            </a:extLst>
          </p:cNvPr>
          <p:cNvSpPr txBox="1"/>
          <p:nvPr/>
        </p:nvSpPr>
        <p:spPr>
          <a:xfrm>
            <a:off x="7743993" y="5056887"/>
            <a:ext cx="3780882" cy="1200329"/>
          </a:xfrm>
          <a:prstGeom prst="rect">
            <a:avLst/>
          </a:prstGeom>
          <a:noFill/>
          <a:ln w="28575">
            <a:solidFill>
              <a:schemeClr val="tx1"/>
            </a:solidFill>
          </a:ln>
        </p:spPr>
        <p:txBody>
          <a:bodyPr wrap="square" rtlCol="0">
            <a:spAutoFit/>
          </a:bodyPr>
          <a:lstStyle/>
          <a:p>
            <a:r>
              <a:rPr lang="en-GB" b="1" dirty="0"/>
              <a:t>Remember: </a:t>
            </a:r>
          </a:p>
          <a:p>
            <a:pPr marL="285750" indent="-285750">
              <a:buFont typeface="Arial" panose="020B0604020202020204" pitchFamily="34" charset="0"/>
              <a:buChar char="•"/>
            </a:pPr>
            <a:r>
              <a:rPr lang="en-GB" dirty="0"/>
              <a:t>Protection</a:t>
            </a:r>
          </a:p>
          <a:p>
            <a:pPr marL="285750" indent="-285750">
              <a:buFont typeface="Arial" panose="020B0604020202020204" pitchFamily="34" charset="0"/>
              <a:buChar char="•"/>
            </a:pPr>
            <a:r>
              <a:rPr lang="en-GB" dirty="0"/>
              <a:t>Safeguarding</a:t>
            </a:r>
          </a:p>
          <a:p>
            <a:pPr marL="285750" indent="-285750">
              <a:buFont typeface="Arial" panose="020B0604020202020204" pitchFamily="34" charset="0"/>
              <a:buChar char="•"/>
            </a:pPr>
            <a:r>
              <a:rPr lang="en-GB" dirty="0"/>
              <a:t>Specialist Support</a:t>
            </a:r>
          </a:p>
        </p:txBody>
      </p:sp>
    </p:spTree>
    <p:extLst>
      <p:ext uri="{BB962C8B-B14F-4D97-AF65-F5344CB8AC3E}">
        <p14:creationId xmlns:p14="http://schemas.microsoft.com/office/powerpoint/2010/main" val="3473514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ED711-7314-408B-1551-D656DDC8B6A5}"/>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b="1" kern="1200">
                <a:solidFill>
                  <a:srgbClr val="FFFFFF"/>
                </a:solidFill>
                <a:latin typeface="+mj-lt"/>
                <a:ea typeface="+mj-ea"/>
                <a:cs typeface="+mj-cs"/>
              </a:rPr>
              <a:t>Seeking support for Safeguarding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C3FBC416-A47B-98C6-A5E9-792F7CC5FE9A}"/>
              </a:ext>
            </a:extLst>
          </p:cNvPr>
          <p:cNvSpPr txBox="1"/>
          <p:nvPr/>
        </p:nvSpPr>
        <p:spPr>
          <a:xfrm>
            <a:off x="4447308" y="591344"/>
            <a:ext cx="6906491" cy="558561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700" b="1" i="0" dirty="0">
                <a:solidFill>
                  <a:schemeClr val="accent1">
                    <a:lumMod val="75000"/>
                  </a:schemeClr>
                </a:solidFill>
                <a:effectLst/>
              </a:rPr>
              <a:t>Solihull Children’s Services </a:t>
            </a:r>
          </a:p>
          <a:p>
            <a:pPr indent="-228600">
              <a:lnSpc>
                <a:spcPct val="90000"/>
              </a:lnSpc>
              <a:spcAft>
                <a:spcPts val="600"/>
              </a:spcAft>
              <a:buFont typeface="Arial" panose="020B0604020202020204" pitchFamily="34" charset="0"/>
              <a:buChar char="•"/>
            </a:pPr>
            <a:r>
              <a:rPr lang="en-US" sz="1700" b="0" i="0" dirty="0">
                <a:solidFill>
                  <a:schemeClr val="accent1">
                    <a:lumMod val="75000"/>
                  </a:schemeClr>
                </a:solidFill>
                <a:effectLst/>
              </a:rPr>
              <a:t>Children and young people are the most vulnerable members of society. Protecting them from becoming the victims of abuse is everyone's responsibility.</a:t>
            </a:r>
          </a:p>
          <a:p>
            <a:pPr indent="-228600">
              <a:lnSpc>
                <a:spcPct val="90000"/>
              </a:lnSpc>
              <a:spcAft>
                <a:spcPts val="600"/>
              </a:spcAft>
              <a:buFont typeface="Arial" panose="020B0604020202020204" pitchFamily="34" charset="0"/>
              <a:buChar char="•"/>
            </a:pPr>
            <a:r>
              <a:rPr lang="en-US" sz="1700" b="0" i="0" dirty="0">
                <a:solidFill>
                  <a:schemeClr val="accent1">
                    <a:lumMod val="75000"/>
                  </a:schemeClr>
                </a:solidFill>
                <a:effectLst/>
              </a:rPr>
              <a:t>To report a child or young person at risk call 0121 788 4300 (Monday to Thursday 8.45am - 5.00pm, Friday 8.45am - 4.30pm).</a:t>
            </a:r>
          </a:p>
          <a:p>
            <a:pPr indent="-228600">
              <a:lnSpc>
                <a:spcPct val="90000"/>
              </a:lnSpc>
              <a:spcAft>
                <a:spcPts val="600"/>
              </a:spcAft>
              <a:buFont typeface="Arial" panose="020B0604020202020204" pitchFamily="34" charset="0"/>
              <a:buChar char="•"/>
            </a:pPr>
            <a:r>
              <a:rPr lang="en-US" sz="1700" b="1" dirty="0">
                <a:solidFill>
                  <a:schemeClr val="accent1">
                    <a:lumMod val="75000"/>
                  </a:schemeClr>
                </a:solidFill>
              </a:rPr>
              <a:t>Solihull Adult Services</a:t>
            </a:r>
            <a:endParaRPr lang="en-US" sz="1700" b="1" i="0" dirty="0">
              <a:solidFill>
                <a:schemeClr val="accent1">
                  <a:lumMod val="75000"/>
                </a:schemeClr>
              </a:solidFill>
              <a:effectLst/>
            </a:endParaRPr>
          </a:p>
          <a:p>
            <a:pPr indent="-228600">
              <a:lnSpc>
                <a:spcPct val="90000"/>
              </a:lnSpc>
              <a:spcAft>
                <a:spcPts val="600"/>
              </a:spcAft>
              <a:buFont typeface="Arial" panose="020B0604020202020204" pitchFamily="34" charset="0"/>
              <a:buChar char="•"/>
            </a:pPr>
            <a:r>
              <a:rPr lang="en-US" sz="1700" b="0" i="0" dirty="0">
                <a:solidFill>
                  <a:schemeClr val="accent1">
                    <a:lumMod val="75000"/>
                  </a:schemeClr>
                </a:solidFill>
                <a:effectLst/>
              </a:rPr>
              <a:t>To report abuse of an adult call 0121 704 8007 (Monday to Thursday 8.45am - 5.00pm, Friday 8.45am - 4.30pm)</a:t>
            </a:r>
          </a:p>
          <a:p>
            <a:pPr indent="-228600">
              <a:lnSpc>
                <a:spcPct val="90000"/>
              </a:lnSpc>
              <a:spcAft>
                <a:spcPts val="600"/>
              </a:spcAft>
              <a:buFont typeface="Arial" panose="020B0604020202020204" pitchFamily="34" charset="0"/>
              <a:buChar char="•"/>
            </a:pPr>
            <a:r>
              <a:rPr lang="en-US" sz="1700" b="1" dirty="0">
                <a:solidFill>
                  <a:schemeClr val="accent1">
                    <a:lumMod val="75000"/>
                  </a:schemeClr>
                </a:solidFill>
              </a:rPr>
              <a:t>Emergency Duty Team- out of hours for children &amp; adults</a:t>
            </a:r>
            <a:endParaRPr lang="en-US" sz="1700" b="1" i="0" dirty="0">
              <a:solidFill>
                <a:schemeClr val="accent1">
                  <a:lumMod val="75000"/>
                </a:schemeClr>
              </a:solidFill>
              <a:effectLst/>
            </a:endParaRPr>
          </a:p>
          <a:p>
            <a:pPr indent="-228600">
              <a:lnSpc>
                <a:spcPct val="90000"/>
              </a:lnSpc>
              <a:spcAft>
                <a:spcPts val="600"/>
              </a:spcAft>
              <a:buFont typeface="Arial" panose="020B0604020202020204" pitchFamily="34" charset="0"/>
              <a:buChar char="•"/>
            </a:pPr>
            <a:r>
              <a:rPr lang="en-US" sz="1700" b="0" i="0" dirty="0">
                <a:solidFill>
                  <a:schemeClr val="accent1">
                    <a:lumMod val="75000"/>
                  </a:schemeClr>
                </a:solidFill>
                <a:effectLst/>
              </a:rPr>
              <a:t>If you are calling out of working hours (Evenings, weekends or bank holidays) please call 0121 605 6060.</a:t>
            </a:r>
          </a:p>
          <a:p>
            <a:pPr indent="-228600">
              <a:lnSpc>
                <a:spcPct val="90000"/>
              </a:lnSpc>
              <a:spcAft>
                <a:spcPts val="600"/>
              </a:spcAft>
              <a:buFont typeface="Arial" panose="020B0604020202020204" pitchFamily="34" charset="0"/>
              <a:buChar char="•"/>
            </a:pPr>
            <a:endParaRPr lang="en-US" sz="1700" b="0" i="0" dirty="0">
              <a:solidFill>
                <a:schemeClr val="accent1">
                  <a:lumMod val="75000"/>
                </a:schemeClr>
              </a:solidFill>
              <a:effectLst/>
            </a:endParaRPr>
          </a:p>
          <a:p>
            <a:pPr indent="-228600">
              <a:lnSpc>
                <a:spcPct val="90000"/>
              </a:lnSpc>
              <a:spcAft>
                <a:spcPts val="600"/>
              </a:spcAft>
              <a:buFont typeface="Arial" panose="020B0604020202020204" pitchFamily="34" charset="0"/>
              <a:buChar char="•"/>
            </a:pPr>
            <a:r>
              <a:rPr lang="en-US" sz="1700" b="1" i="0" dirty="0">
                <a:solidFill>
                  <a:schemeClr val="accent1">
                    <a:lumMod val="75000"/>
                  </a:schemeClr>
                </a:solidFill>
                <a:effectLst/>
              </a:rPr>
              <a:t>In an emergency always call 999</a:t>
            </a:r>
            <a:r>
              <a:rPr lang="en-US" sz="1700" b="0" i="0" dirty="0">
                <a:solidFill>
                  <a:schemeClr val="accent1">
                    <a:lumMod val="75000"/>
                  </a:schemeClr>
                </a:solidFill>
                <a:effectLst/>
              </a:rPr>
              <a:t>.</a:t>
            </a:r>
          </a:p>
          <a:p>
            <a:pPr indent="-228600">
              <a:lnSpc>
                <a:spcPct val="90000"/>
              </a:lnSpc>
              <a:spcAft>
                <a:spcPts val="600"/>
              </a:spcAft>
              <a:buFont typeface="Arial" panose="020B0604020202020204" pitchFamily="34" charset="0"/>
              <a:buChar char="•"/>
            </a:pPr>
            <a:endParaRPr lang="en-US" sz="1700" dirty="0">
              <a:solidFill>
                <a:schemeClr val="accent1">
                  <a:lumMod val="75000"/>
                </a:schemeClr>
              </a:solidFill>
            </a:endParaRPr>
          </a:p>
          <a:p>
            <a:pPr indent="-228600">
              <a:lnSpc>
                <a:spcPct val="90000"/>
              </a:lnSpc>
              <a:spcAft>
                <a:spcPts val="600"/>
              </a:spcAft>
              <a:buFont typeface="Arial" panose="020B0604020202020204" pitchFamily="34" charset="0"/>
              <a:buChar char="•"/>
            </a:pPr>
            <a:r>
              <a:rPr lang="en-US" sz="1700" b="0" i="0" dirty="0">
                <a:solidFill>
                  <a:schemeClr val="accent1">
                    <a:lumMod val="75000"/>
                  </a:schemeClr>
                </a:solidFill>
                <a:effectLst/>
              </a:rPr>
              <a:t>If you work </a:t>
            </a:r>
            <a:r>
              <a:rPr lang="en-US" sz="1700" dirty="0">
                <a:solidFill>
                  <a:schemeClr val="accent1">
                    <a:lumMod val="75000"/>
                  </a:schemeClr>
                </a:solidFill>
              </a:rPr>
              <a:t>with children or young people and have concerns, you can complete a referral form:</a:t>
            </a:r>
          </a:p>
          <a:p>
            <a:pPr indent="-228600">
              <a:lnSpc>
                <a:spcPct val="90000"/>
              </a:lnSpc>
              <a:spcAft>
                <a:spcPts val="600"/>
              </a:spcAft>
              <a:buFont typeface="Arial" panose="020B0604020202020204" pitchFamily="34" charset="0"/>
              <a:buChar char="•"/>
            </a:pPr>
            <a:endParaRPr lang="en-US" sz="1700" b="0" i="0" dirty="0">
              <a:effectLst/>
            </a:endParaRPr>
          </a:p>
          <a:p>
            <a:pPr indent="-228600">
              <a:lnSpc>
                <a:spcPct val="90000"/>
              </a:lnSpc>
              <a:spcAft>
                <a:spcPts val="600"/>
              </a:spcAft>
              <a:buFont typeface="Arial" panose="020B0604020202020204" pitchFamily="34" charset="0"/>
              <a:buChar char="•"/>
            </a:pPr>
            <a:r>
              <a:rPr lang="en-US" sz="1700" dirty="0">
                <a:hlinkClick r:id="rId2"/>
              </a:rPr>
              <a:t>https://www.safeguardingsolihull.org.uk/</a:t>
            </a:r>
            <a:r>
              <a:rPr lang="en-US" sz="1700" dirty="0"/>
              <a:t> </a:t>
            </a:r>
          </a:p>
        </p:txBody>
      </p:sp>
    </p:spTree>
    <p:extLst>
      <p:ext uri="{BB962C8B-B14F-4D97-AF65-F5344CB8AC3E}">
        <p14:creationId xmlns:p14="http://schemas.microsoft.com/office/powerpoint/2010/main" val="751170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8C21E6-4533-7B12-4E01-7DA27004378E}"/>
              </a:ext>
            </a:extLst>
          </p:cNvPr>
          <p:cNvSpPr>
            <a:spLocks noGrp="1"/>
          </p:cNvSpPr>
          <p:nvPr>
            <p:ph type="title"/>
          </p:nvPr>
        </p:nvSpPr>
        <p:spPr>
          <a:xfrm>
            <a:off x="956826" y="1112969"/>
            <a:ext cx="3937298" cy="4166010"/>
          </a:xfrm>
        </p:spPr>
        <p:txBody>
          <a:bodyPr vert="horz" lIns="91440" tIns="45720" rIns="91440" bIns="45720" rtlCol="0" anchor="ctr">
            <a:normAutofit/>
          </a:bodyPr>
          <a:lstStyle/>
          <a:p>
            <a:r>
              <a:rPr lang="en-US" b="1" kern="1200" dirty="0">
                <a:solidFill>
                  <a:srgbClr val="FFFFFF"/>
                </a:solidFill>
                <a:latin typeface="+mj-lt"/>
                <a:ea typeface="+mj-ea"/>
                <a:cs typeface="+mj-cs"/>
              </a:rPr>
              <a:t>Services for signposting and professional support</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F20F8C80-9621-E011-2FA7-6319A74D13A7}"/>
              </a:ext>
            </a:extLst>
          </p:cNvPr>
          <p:cNvSpPr txBox="1"/>
          <p:nvPr/>
        </p:nvSpPr>
        <p:spPr>
          <a:xfrm>
            <a:off x="6096000" y="820880"/>
            <a:ext cx="5257799" cy="4889350"/>
          </a:xfrm>
          <a:prstGeom prst="rect">
            <a:avLst/>
          </a:prstGeom>
        </p:spPr>
        <p:txBody>
          <a:bodyPr vert="horz" lIns="91440" tIns="45720" rIns="91440" bIns="45720" rtlCol="0" anchor="t">
            <a:normAutofit lnSpcReduction="10000"/>
          </a:bodyPr>
          <a:lstStyle/>
          <a:p>
            <a:pPr>
              <a:lnSpc>
                <a:spcPct val="90000"/>
              </a:lnSpc>
              <a:spcAft>
                <a:spcPts val="600"/>
              </a:spcAft>
            </a:pPr>
            <a:r>
              <a:rPr lang="en-US" sz="4000" dirty="0">
                <a:solidFill>
                  <a:schemeClr val="accent1">
                    <a:lumMod val="75000"/>
                  </a:schemeClr>
                </a:solidFill>
              </a:rPr>
              <a:t>A list of local and national support and services can be found here:</a:t>
            </a:r>
          </a:p>
          <a:p>
            <a:pPr indent="-228600">
              <a:lnSpc>
                <a:spcPct val="90000"/>
              </a:lnSpc>
              <a:spcAft>
                <a:spcPts val="600"/>
              </a:spcAft>
              <a:buFont typeface="Arial" panose="020B0604020202020204" pitchFamily="34" charset="0"/>
              <a:buChar char="•"/>
            </a:pPr>
            <a:endParaRPr lang="en-US" sz="4000" dirty="0"/>
          </a:p>
          <a:p>
            <a:pPr>
              <a:lnSpc>
                <a:spcPct val="90000"/>
              </a:lnSpc>
              <a:spcAft>
                <a:spcPts val="600"/>
              </a:spcAft>
            </a:pPr>
            <a:r>
              <a:rPr lang="en-US" sz="4000" dirty="0">
                <a:hlinkClick r:id="rId3"/>
              </a:rPr>
              <a:t>Directory of domestic abuse victim support</a:t>
            </a:r>
          </a:p>
          <a:p>
            <a:pPr>
              <a:lnSpc>
                <a:spcPct val="90000"/>
              </a:lnSpc>
              <a:spcAft>
                <a:spcPts val="600"/>
              </a:spcAft>
            </a:pPr>
            <a:r>
              <a:rPr lang="en-GB" sz="2800" dirty="0">
                <a:hlinkClick r:id="rId3"/>
              </a:rPr>
              <a:t>https://www.solihull.gov.uk/crime-and-safety/domestic-abuse-directory</a:t>
            </a:r>
            <a:r>
              <a:rPr lang="en-GB" sz="2800" dirty="0"/>
              <a:t> </a:t>
            </a:r>
          </a:p>
          <a:p>
            <a:pPr>
              <a:lnSpc>
                <a:spcPct val="90000"/>
              </a:lnSpc>
              <a:spcAft>
                <a:spcPts val="600"/>
              </a:spcAft>
            </a:pPr>
            <a:endParaRPr lang="en-US" sz="4000" dirty="0">
              <a:hlinkClick r:id="rId3"/>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44931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199EF9-0356-753E-55E9-D0AD3A102027}"/>
              </a:ext>
            </a:extLst>
          </p:cNvPr>
          <p:cNvSpPr>
            <a:spLocks noGrp="1"/>
          </p:cNvSpPr>
          <p:nvPr>
            <p:ph type="title"/>
          </p:nvPr>
        </p:nvSpPr>
        <p:spPr>
          <a:xfrm>
            <a:off x="6094105" y="802955"/>
            <a:ext cx="4977976" cy="1454051"/>
          </a:xfrm>
        </p:spPr>
        <p:txBody>
          <a:bodyPr vert="horz" lIns="91440" tIns="45720" rIns="91440" bIns="45720" rtlCol="0" anchor="ctr">
            <a:normAutofit/>
          </a:bodyPr>
          <a:lstStyle/>
          <a:p>
            <a:r>
              <a:rPr lang="en-US" sz="6600" b="1" u="sng" kern="1200" dirty="0">
                <a:solidFill>
                  <a:schemeClr val="tx2"/>
                </a:solidFill>
                <a:latin typeface="+mj-lt"/>
                <a:ea typeface="+mj-ea"/>
                <a:cs typeface="+mj-cs"/>
              </a:rPr>
              <a:t>Feedback </a:t>
            </a:r>
          </a:p>
        </p:txBody>
      </p:sp>
      <p:pic>
        <p:nvPicPr>
          <p:cNvPr id="7" name="Graphic 6" descr="Chat">
            <a:extLst>
              <a:ext uri="{FF2B5EF4-FFF2-40B4-BE49-F238E27FC236}">
                <a16:creationId xmlns:a16="http://schemas.microsoft.com/office/drawing/2014/main" id="{CDD8ECC7-9530-2C5D-E414-FFFA5DD35AA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TextBox 2">
            <a:extLst>
              <a:ext uri="{FF2B5EF4-FFF2-40B4-BE49-F238E27FC236}">
                <a16:creationId xmlns:a16="http://schemas.microsoft.com/office/drawing/2014/main" id="{A85813E2-0966-5505-2B63-B524D47B5952}"/>
              </a:ext>
            </a:extLst>
          </p:cNvPr>
          <p:cNvSpPr txBox="1"/>
          <p:nvPr/>
        </p:nvSpPr>
        <p:spPr>
          <a:xfrm>
            <a:off x="6090574" y="2421682"/>
            <a:ext cx="4977578" cy="3639289"/>
          </a:xfrm>
          <a:prstGeom prst="rect">
            <a:avLst/>
          </a:prstGeom>
        </p:spPr>
        <p:txBody>
          <a:bodyPr vert="horz" lIns="91440" tIns="45720" rIns="91440" bIns="45720" rtlCol="0" anchor="ctr">
            <a:normAutofit lnSpcReduction="10000"/>
          </a:bodyPr>
          <a:lstStyle/>
          <a:p>
            <a:pPr>
              <a:lnSpc>
                <a:spcPct val="90000"/>
              </a:lnSpc>
              <a:spcAft>
                <a:spcPts val="600"/>
              </a:spcAft>
            </a:pPr>
            <a:r>
              <a:rPr lang="en-US" sz="2400" dirty="0">
                <a:solidFill>
                  <a:schemeClr val="tx2"/>
                </a:solidFill>
              </a:rPr>
              <a:t>We ask that all attendees please complete the following survey to provide feedback on the content of the training. The link can also be found on the attendee resource slides.</a:t>
            </a:r>
          </a:p>
          <a:p>
            <a:pPr>
              <a:lnSpc>
                <a:spcPct val="90000"/>
              </a:lnSpc>
              <a:spcAft>
                <a:spcPts val="600"/>
              </a:spcAft>
            </a:pPr>
            <a:endParaRPr lang="en-US" dirty="0">
              <a:solidFill>
                <a:schemeClr val="tx2"/>
              </a:solidFill>
              <a:hlinkClick r:id="rId4"/>
            </a:endParaRPr>
          </a:p>
          <a:p>
            <a:pPr indent="-228600">
              <a:lnSpc>
                <a:spcPct val="90000"/>
              </a:lnSpc>
              <a:spcAft>
                <a:spcPts val="600"/>
              </a:spcAft>
              <a:buFont typeface="Arial" panose="020B0604020202020204" pitchFamily="34" charset="0"/>
              <a:buChar char="•"/>
            </a:pPr>
            <a:endParaRPr lang="en-US" dirty="0">
              <a:solidFill>
                <a:schemeClr val="tx2"/>
              </a:solidFill>
              <a:hlinkClick r:id="rId4"/>
            </a:endParaRPr>
          </a:p>
          <a:p>
            <a:pPr indent="-228600">
              <a:lnSpc>
                <a:spcPct val="90000"/>
              </a:lnSpc>
              <a:spcAft>
                <a:spcPts val="600"/>
              </a:spcAft>
              <a:buFont typeface="Arial" panose="020B0604020202020204" pitchFamily="34" charset="0"/>
              <a:buChar char="•"/>
            </a:pPr>
            <a:endParaRPr lang="en-US" dirty="0">
              <a:solidFill>
                <a:schemeClr val="tx2"/>
              </a:solidFill>
              <a:hlinkClick r:id="rId4"/>
            </a:endParaRPr>
          </a:p>
          <a:p>
            <a:pPr>
              <a:lnSpc>
                <a:spcPct val="90000"/>
              </a:lnSpc>
              <a:spcAft>
                <a:spcPts val="600"/>
              </a:spcAft>
            </a:pPr>
            <a:r>
              <a:rPr lang="en-US" dirty="0">
                <a:solidFill>
                  <a:schemeClr val="tx2"/>
                </a:solidFill>
                <a:hlinkClick r:id="rId4"/>
              </a:rPr>
              <a:t>https://forms.office.com/Pages/ResponsePage.aspx?id=rgObbdmfb06EmZuschoIFI3p_bzBLXNFh4OYW2Zvh_1URjVINkNTUFBLR1U2WENFMTEyUU4yVFhIQS4u</a:t>
            </a:r>
            <a:r>
              <a:rPr lang="en-US" dirty="0">
                <a:solidFill>
                  <a:schemeClr val="tx2"/>
                </a:solidFill>
              </a:rPr>
              <a:t> </a:t>
            </a:r>
          </a:p>
          <a:p>
            <a:pPr indent="-228600">
              <a:lnSpc>
                <a:spcPct val="90000"/>
              </a:lnSpc>
              <a:spcAft>
                <a:spcPts val="600"/>
              </a:spcAft>
              <a:buFont typeface="Arial" panose="020B0604020202020204" pitchFamily="34" charset="0"/>
              <a:buChar char="•"/>
            </a:pPr>
            <a:endParaRPr lang="en-US" dirty="0">
              <a:solidFill>
                <a:schemeClr val="tx2"/>
              </a:solidFill>
            </a:endParaRPr>
          </a:p>
          <a:p>
            <a:pPr indent="-228600">
              <a:lnSpc>
                <a:spcPct val="90000"/>
              </a:lnSpc>
              <a:spcAft>
                <a:spcPts val="600"/>
              </a:spcAft>
              <a:buFont typeface="Arial" panose="020B0604020202020204" pitchFamily="34" charset="0"/>
              <a:buChar char="•"/>
            </a:pPr>
            <a:endParaRPr lang="en-US"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2940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51C84B-8BB0-795E-D75C-07555EC38792}"/>
              </a:ext>
            </a:extLst>
          </p:cNvPr>
          <p:cNvSpPr>
            <a:spLocks noGrp="1"/>
          </p:cNvSpPr>
          <p:nvPr>
            <p:ph type="title"/>
          </p:nvPr>
        </p:nvSpPr>
        <p:spPr>
          <a:xfrm>
            <a:off x="686834" y="1153572"/>
            <a:ext cx="3200400" cy="4461163"/>
          </a:xfrm>
        </p:spPr>
        <p:txBody>
          <a:bodyPr>
            <a:normAutofit/>
          </a:bodyPr>
          <a:lstStyle/>
          <a:p>
            <a:r>
              <a:rPr lang="en-US" b="1" kern="1200">
                <a:solidFill>
                  <a:srgbClr val="FFFFFF"/>
                </a:solidFill>
                <a:latin typeface="+mj-lt"/>
                <a:ea typeface="+mj-ea"/>
                <a:cs typeface="+mj-cs"/>
              </a:rPr>
              <a:t>What is Domestic Abuse?</a:t>
            </a:r>
            <a:endParaRPr lang="en-GB">
              <a:solidFill>
                <a:srgbClr val="FFFFFF"/>
              </a:solidFill>
            </a:endParaRP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33D731C-D806-4538-458E-CAB5E549FE82}"/>
              </a:ext>
            </a:extLst>
          </p:cNvPr>
          <p:cNvSpPr txBox="1">
            <a:spLocks noGrp="1"/>
          </p:cNvSpPr>
          <p:nvPr>
            <p:ph idx="1"/>
          </p:nvPr>
        </p:nvSpPr>
        <p:spPr>
          <a:xfrm>
            <a:off x="4447308" y="591344"/>
            <a:ext cx="7186527" cy="5947568"/>
          </a:xfrm>
          <a:prstGeom prst="rect">
            <a:avLst/>
          </a:prstGeom>
        </p:spPr>
        <p:txBody>
          <a:bodyPr rtlCol="0" anchor="ctr">
            <a:normAutofit lnSpcReduction="10000"/>
          </a:bodyPr>
          <a:lstStyle/>
          <a:p>
            <a:r>
              <a:rPr lang="en-GB" sz="1800" b="1" u="sng" dirty="0">
                <a:solidFill>
                  <a:schemeClr val="accent1">
                    <a:lumMod val="75000"/>
                  </a:schemeClr>
                </a:solidFill>
              </a:rPr>
              <a:t>Definition of domestic abuse</a:t>
            </a:r>
          </a:p>
          <a:p>
            <a:pPr>
              <a:spcAft>
                <a:spcPts val="600"/>
              </a:spcAft>
            </a:pPr>
            <a:r>
              <a:rPr lang="en-US" sz="1800" b="1" dirty="0">
                <a:solidFill>
                  <a:schemeClr val="accent1">
                    <a:lumMod val="75000"/>
                  </a:schemeClr>
                </a:solidFill>
              </a:rPr>
              <a:t>Behaviour of a person(A) towards another person(B) is “domestic abuse” if:</a:t>
            </a:r>
          </a:p>
          <a:p>
            <a:pPr>
              <a:spcAft>
                <a:spcPts val="600"/>
              </a:spcAft>
            </a:pPr>
            <a:r>
              <a:rPr lang="en-US" sz="1800" dirty="0">
                <a:solidFill>
                  <a:schemeClr val="accent1">
                    <a:lumMod val="75000"/>
                  </a:schemeClr>
                </a:solidFill>
              </a:rPr>
              <a:t>- A and B are each aged 16 or over and are “personally connected” to each other</a:t>
            </a:r>
          </a:p>
          <a:p>
            <a:pPr>
              <a:spcAft>
                <a:spcPts val="600"/>
              </a:spcAft>
            </a:pPr>
            <a:r>
              <a:rPr lang="en-US" sz="1800" dirty="0">
                <a:solidFill>
                  <a:schemeClr val="accent1">
                    <a:lumMod val="75000"/>
                  </a:schemeClr>
                </a:solidFill>
              </a:rPr>
              <a:t>- the behaviour is abusive </a:t>
            </a:r>
          </a:p>
          <a:p>
            <a:pPr>
              <a:spcAft>
                <a:spcPts val="600"/>
              </a:spcAft>
            </a:pPr>
            <a:r>
              <a:rPr lang="en-US" sz="1800" b="1" dirty="0">
                <a:solidFill>
                  <a:schemeClr val="accent1">
                    <a:lumMod val="75000"/>
                  </a:schemeClr>
                </a:solidFill>
              </a:rPr>
              <a:t>Behaviour is “abusive” if it consists of any of the following:</a:t>
            </a:r>
          </a:p>
          <a:p>
            <a:pPr>
              <a:spcAft>
                <a:spcPts val="600"/>
              </a:spcAft>
            </a:pPr>
            <a:r>
              <a:rPr lang="en-US" sz="1800" dirty="0">
                <a:solidFill>
                  <a:schemeClr val="accent1">
                    <a:lumMod val="75000"/>
                  </a:schemeClr>
                </a:solidFill>
              </a:rPr>
              <a:t>- physical or sexual abuse</a:t>
            </a:r>
          </a:p>
          <a:p>
            <a:pPr>
              <a:spcAft>
                <a:spcPts val="600"/>
              </a:spcAft>
            </a:pPr>
            <a:r>
              <a:rPr lang="en-US" sz="1800" dirty="0">
                <a:solidFill>
                  <a:schemeClr val="accent1">
                    <a:lumMod val="75000"/>
                  </a:schemeClr>
                </a:solidFill>
              </a:rPr>
              <a:t>- violent or threatening behaviour</a:t>
            </a:r>
          </a:p>
          <a:p>
            <a:pPr>
              <a:spcAft>
                <a:spcPts val="600"/>
              </a:spcAft>
            </a:pPr>
            <a:r>
              <a:rPr lang="en-US" sz="1800" dirty="0">
                <a:solidFill>
                  <a:schemeClr val="accent1">
                    <a:lumMod val="75000"/>
                  </a:schemeClr>
                </a:solidFill>
              </a:rPr>
              <a:t>- controlling or coercive behaviour</a:t>
            </a:r>
          </a:p>
          <a:p>
            <a:pPr>
              <a:spcAft>
                <a:spcPts val="600"/>
              </a:spcAft>
            </a:pPr>
            <a:r>
              <a:rPr lang="en-US" sz="1800" dirty="0">
                <a:solidFill>
                  <a:schemeClr val="accent1">
                    <a:lumMod val="75000"/>
                  </a:schemeClr>
                </a:solidFill>
              </a:rPr>
              <a:t>- economic abuse</a:t>
            </a:r>
          </a:p>
          <a:p>
            <a:pPr>
              <a:spcAft>
                <a:spcPts val="600"/>
              </a:spcAft>
            </a:pPr>
            <a:r>
              <a:rPr lang="en-US" sz="1800" dirty="0">
                <a:solidFill>
                  <a:schemeClr val="accent1">
                    <a:lumMod val="75000"/>
                  </a:schemeClr>
                </a:solidFill>
              </a:rPr>
              <a:t>- psychological, emotional, or other abuse</a:t>
            </a:r>
          </a:p>
          <a:p>
            <a:pPr>
              <a:spcAft>
                <a:spcPts val="600"/>
              </a:spcAft>
            </a:pPr>
            <a:endParaRPr lang="en-US" sz="1800" dirty="0">
              <a:solidFill>
                <a:schemeClr val="accent1">
                  <a:lumMod val="75000"/>
                </a:schemeClr>
              </a:solidFill>
            </a:endParaRPr>
          </a:p>
          <a:p>
            <a:r>
              <a:rPr lang="en-US" sz="1800" b="1" dirty="0">
                <a:solidFill>
                  <a:schemeClr val="accent1">
                    <a:lumMod val="75000"/>
                  </a:schemeClr>
                </a:solidFill>
              </a:rPr>
              <a:t>And it does not matter whether the behaviour consists of a single incident or a course of conduct.  </a:t>
            </a:r>
          </a:p>
          <a:p>
            <a:endParaRPr lang="en-GB" sz="1500" b="1" u="sng" dirty="0"/>
          </a:p>
        </p:txBody>
      </p:sp>
    </p:spTree>
    <p:extLst>
      <p:ext uri="{BB962C8B-B14F-4D97-AF65-F5344CB8AC3E}">
        <p14:creationId xmlns:p14="http://schemas.microsoft.com/office/powerpoint/2010/main" val="2576805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BF7F6A-E96E-2962-B242-248DEABE4F1C}"/>
              </a:ext>
            </a:extLst>
          </p:cNvPr>
          <p:cNvSpPr>
            <a:spLocks noGrp="1"/>
          </p:cNvSpPr>
          <p:nvPr>
            <p:ph type="title"/>
          </p:nvPr>
        </p:nvSpPr>
        <p:spPr>
          <a:xfrm>
            <a:off x="635000" y="640823"/>
            <a:ext cx="3418659" cy="5583148"/>
          </a:xfrm>
        </p:spPr>
        <p:txBody>
          <a:bodyPr anchor="ctr">
            <a:normAutofit/>
          </a:bodyPr>
          <a:lstStyle/>
          <a:p>
            <a:r>
              <a:rPr lang="en-GB" sz="5400" b="1" dirty="0">
                <a:solidFill>
                  <a:schemeClr val="accent1">
                    <a:lumMod val="75000"/>
                  </a:schemeClr>
                </a:solidFill>
              </a:rPr>
              <a:t>Types of Domestic Abuse</a:t>
            </a:r>
            <a:endParaRPr lang="en-GB" sz="5400" dirty="0">
              <a:solidFill>
                <a:schemeClr val="accent1">
                  <a:lumMod val="75000"/>
                </a:schemeClr>
              </a:solidFill>
            </a:endParaRP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BD82E21-5061-DE74-E456-3B2A74D74430}"/>
              </a:ext>
            </a:extLst>
          </p:cNvPr>
          <p:cNvGraphicFramePr>
            <a:graphicFrameLocks noGrp="1"/>
          </p:cNvGraphicFramePr>
          <p:nvPr>
            <p:ph idx="1"/>
            <p:extLst>
              <p:ext uri="{D42A27DB-BD31-4B8C-83A1-F6EECF244321}">
                <p14:modId xmlns:p14="http://schemas.microsoft.com/office/powerpoint/2010/main" val="30129862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6052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A77B29-F36E-1DFB-65D5-A9F6922C9F67}"/>
              </a:ext>
            </a:extLst>
          </p:cNvPr>
          <p:cNvSpPr>
            <a:spLocks noGrp="1"/>
          </p:cNvSpPr>
          <p:nvPr>
            <p:ph type="title"/>
          </p:nvPr>
        </p:nvSpPr>
        <p:spPr>
          <a:xfrm>
            <a:off x="630936" y="502920"/>
            <a:ext cx="3419856" cy="1463040"/>
          </a:xfrm>
        </p:spPr>
        <p:txBody>
          <a:bodyPr vert="horz" lIns="91440" tIns="45720" rIns="91440" bIns="45720" rtlCol="0" anchor="ctr">
            <a:normAutofit/>
          </a:bodyPr>
          <a:lstStyle/>
          <a:p>
            <a:r>
              <a:rPr lang="en-US" sz="3000" b="1" kern="1200" dirty="0">
                <a:solidFill>
                  <a:schemeClr val="accent1">
                    <a:lumMod val="75000"/>
                  </a:schemeClr>
                </a:solidFill>
                <a:latin typeface="+mj-lt"/>
                <a:ea typeface="+mj-ea"/>
                <a:cs typeface="+mj-cs"/>
              </a:rPr>
              <a:t>Understanding Dynamics &amp; Professional Curiosity</a:t>
            </a:r>
            <a:endParaRPr lang="en-US" sz="3000" kern="1200" dirty="0">
              <a:solidFill>
                <a:schemeClr val="accent1">
                  <a:lumMod val="75000"/>
                </a:schemeClr>
              </a:solidFill>
              <a:latin typeface="+mj-lt"/>
              <a:ea typeface="+mj-ea"/>
              <a:cs typeface="+mj-cs"/>
            </a:endParaRPr>
          </a:p>
        </p:txBody>
      </p:sp>
      <p:sp>
        <p:nvSpPr>
          <p:cNvPr id="19" name="sketch line">
            <a:extLst>
              <a:ext uri="{FF2B5EF4-FFF2-40B4-BE49-F238E27FC236}">
                <a16:creationId xmlns:a16="http://schemas.microsoft.com/office/drawing/2014/main" id="{2E92FA66-67D7-4CB4-94D3-E643A9AD4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66159" y="1225296"/>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8BB4ADC-EA17-8102-70B6-C6B86221699F}"/>
              </a:ext>
            </a:extLst>
          </p:cNvPr>
          <p:cNvSpPr txBox="1"/>
          <p:nvPr/>
        </p:nvSpPr>
        <p:spPr>
          <a:xfrm>
            <a:off x="4654295" y="502920"/>
            <a:ext cx="6894576" cy="1463040"/>
          </a:xfrm>
          <a:prstGeom prst="rect">
            <a:avLst/>
          </a:prstGeom>
        </p:spPr>
        <p:txBody>
          <a:bodyPr vert="horz" lIns="91440" tIns="45720" rIns="91440" bIns="45720" rtlCol="0" anchor="ctr">
            <a:normAutofit lnSpcReduction="10000"/>
          </a:bodyPr>
          <a:lstStyle/>
          <a:p>
            <a:pPr>
              <a:lnSpc>
                <a:spcPct val="90000"/>
              </a:lnSpc>
              <a:spcAft>
                <a:spcPts val="600"/>
              </a:spcAft>
            </a:pPr>
            <a:r>
              <a:rPr lang="en-US" sz="2200" dirty="0">
                <a:solidFill>
                  <a:schemeClr val="accent1">
                    <a:lumMod val="75000"/>
                  </a:schemeClr>
                </a:solidFill>
              </a:rPr>
              <a:t>Explore Dynamics: </a:t>
            </a:r>
          </a:p>
          <a:p>
            <a:pPr indent="-228600">
              <a:lnSpc>
                <a:spcPct val="90000"/>
              </a:lnSpc>
              <a:spcAft>
                <a:spcPts val="600"/>
              </a:spcAft>
              <a:buFont typeface="Arial" panose="020B0604020202020204" pitchFamily="34" charset="0"/>
              <a:buChar char="•"/>
            </a:pPr>
            <a:r>
              <a:rPr lang="en-US" sz="2200" dirty="0">
                <a:solidFill>
                  <a:schemeClr val="accent1">
                    <a:lumMod val="75000"/>
                  </a:schemeClr>
                </a:solidFill>
              </a:rPr>
              <a:t>Assume Nothing</a:t>
            </a:r>
          </a:p>
          <a:p>
            <a:pPr indent="-228600">
              <a:lnSpc>
                <a:spcPct val="90000"/>
              </a:lnSpc>
              <a:spcAft>
                <a:spcPts val="600"/>
              </a:spcAft>
              <a:buFont typeface="Arial" panose="020B0604020202020204" pitchFamily="34" charset="0"/>
              <a:buChar char="•"/>
            </a:pPr>
            <a:r>
              <a:rPr lang="en-US" sz="2200" dirty="0">
                <a:solidFill>
                  <a:schemeClr val="accent1">
                    <a:lumMod val="75000"/>
                  </a:schemeClr>
                </a:solidFill>
              </a:rPr>
              <a:t>Believe the unbelievable </a:t>
            </a:r>
          </a:p>
          <a:p>
            <a:pPr indent="-228600">
              <a:lnSpc>
                <a:spcPct val="90000"/>
              </a:lnSpc>
              <a:spcAft>
                <a:spcPts val="600"/>
              </a:spcAft>
              <a:buFont typeface="Arial" panose="020B0604020202020204" pitchFamily="34" charset="0"/>
              <a:buChar char="•"/>
            </a:pPr>
            <a:r>
              <a:rPr lang="en-US" sz="2200" dirty="0">
                <a:solidFill>
                  <a:schemeClr val="accent1">
                    <a:lumMod val="75000"/>
                  </a:schemeClr>
                </a:solidFill>
              </a:rPr>
              <a:t>Challenge your own thinking </a:t>
            </a:r>
          </a:p>
        </p:txBody>
      </p:sp>
      <p:pic>
        <p:nvPicPr>
          <p:cNvPr id="4" name="Content Placeholder 3" descr="A diagram of conflict between two people&#10;&#10;Description automatically generated">
            <a:extLst>
              <a:ext uri="{FF2B5EF4-FFF2-40B4-BE49-F238E27FC236}">
                <a16:creationId xmlns:a16="http://schemas.microsoft.com/office/drawing/2014/main" id="{6203D161-6A4C-4868-9CF7-4879096240A7}"/>
              </a:ext>
            </a:extLst>
          </p:cNvPr>
          <p:cNvPicPr>
            <a:picLocks noGrp="1" noChangeAspect="1"/>
          </p:cNvPicPr>
          <p:nvPr>
            <p:ph idx="1"/>
          </p:nvPr>
        </p:nvPicPr>
        <p:blipFill>
          <a:blip r:embed="rId3"/>
          <a:stretch>
            <a:fillRect/>
          </a:stretch>
        </p:blipFill>
        <p:spPr>
          <a:xfrm>
            <a:off x="630936" y="2905870"/>
            <a:ext cx="10917936" cy="2729484"/>
          </a:xfrm>
          <a:prstGeom prst="rect">
            <a:avLst/>
          </a:prstGeom>
        </p:spPr>
      </p:pic>
    </p:spTree>
    <p:extLst>
      <p:ext uri="{BB962C8B-B14F-4D97-AF65-F5344CB8AC3E}">
        <p14:creationId xmlns:p14="http://schemas.microsoft.com/office/powerpoint/2010/main" val="367199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A244F4-1E21-2CA8-D34E-843B83E52321}"/>
              </a:ext>
            </a:extLst>
          </p:cNvPr>
          <p:cNvSpPr>
            <a:spLocks noGrp="1"/>
          </p:cNvSpPr>
          <p:nvPr>
            <p:ph type="title"/>
          </p:nvPr>
        </p:nvSpPr>
        <p:spPr>
          <a:xfrm>
            <a:off x="841248" y="334644"/>
            <a:ext cx="10509504" cy="1076914"/>
          </a:xfrm>
        </p:spPr>
        <p:txBody>
          <a:bodyPr vert="horz" lIns="91440" tIns="45720" rIns="91440" bIns="45720" rtlCol="0" anchor="ctr">
            <a:normAutofit/>
          </a:bodyPr>
          <a:lstStyle/>
          <a:p>
            <a:r>
              <a:rPr lang="en-US" sz="4000" b="1" kern="1200" dirty="0">
                <a:solidFill>
                  <a:schemeClr val="accent1">
                    <a:lumMod val="75000"/>
                  </a:schemeClr>
                </a:solidFill>
                <a:latin typeface="+mj-lt"/>
                <a:ea typeface="+mj-ea"/>
                <a:cs typeface="+mj-cs"/>
              </a:rPr>
              <a:t>Recognising Behaviours of  Domestic Abuse</a:t>
            </a:r>
          </a:p>
        </p:txBody>
      </p:sp>
      <p:sp>
        <p:nvSpPr>
          <p:cNvPr id="17" name="Rectangle 16">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23484101-A351-FF8E-2096-4AD8A176D06A}"/>
              </a:ext>
            </a:extLst>
          </p:cNvPr>
          <p:cNvSpPr txBox="1"/>
          <p:nvPr/>
        </p:nvSpPr>
        <p:spPr>
          <a:xfrm>
            <a:off x="838200" y="1817116"/>
            <a:ext cx="3518024" cy="332655"/>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Physical Abuse</a:t>
            </a:r>
            <a:endParaRPr lang="en-GB" sz="1400" b="1" dirty="0">
              <a:solidFill>
                <a:schemeClr val="accent1">
                  <a:lumMod val="75000"/>
                </a:schemeClr>
              </a:solidFill>
            </a:endParaRPr>
          </a:p>
        </p:txBody>
      </p:sp>
      <p:sp>
        <p:nvSpPr>
          <p:cNvPr id="4" name="TextBox 3">
            <a:extLst>
              <a:ext uri="{FF2B5EF4-FFF2-40B4-BE49-F238E27FC236}">
                <a16:creationId xmlns:a16="http://schemas.microsoft.com/office/drawing/2014/main" id="{18D9C1FC-82A3-AF87-242A-0A162ECDE711}"/>
              </a:ext>
            </a:extLst>
          </p:cNvPr>
          <p:cNvSpPr txBox="1"/>
          <p:nvPr/>
        </p:nvSpPr>
        <p:spPr>
          <a:xfrm>
            <a:off x="885424" y="2400016"/>
            <a:ext cx="4787415" cy="678968"/>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Emotional Abuse</a:t>
            </a:r>
          </a:p>
          <a:p>
            <a:pPr>
              <a:spcAft>
                <a:spcPts val="600"/>
              </a:spcAft>
            </a:pPr>
            <a:endParaRPr lang="en-GB" dirty="0"/>
          </a:p>
        </p:txBody>
      </p:sp>
      <p:sp>
        <p:nvSpPr>
          <p:cNvPr id="5" name="TextBox 4">
            <a:extLst>
              <a:ext uri="{FF2B5EF4-FFF2-40B4-BE49-F238E27FC236}">
                <a16:creationId xmlns:a16="http://schemas.microsoft.com/office/drawing/2014/main" id="{1FBA5A10-FF69-3CF2-2AFE-882F2EE804BE}"/>
              </a:ext>
            </a:extLst>
          </p:cNvPr>
          <p:cNvSpPr txBox="1"/>
          <p:nvPr/>
        </p:nvSpPr>
        <p:spPr>
          <a:xfrm>
            <a:off x="885424" y="4630307"/>
            <a:ext cx="3091870" cy="332655"/>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Sexual Abuse</a:t>
            </a:r>
            <a:endParaRPr lang="en-GB" sz="1400" b="1" dirty="0">
              <a:solidFill>
                <a:schemeClr val="accent1">
                  <a:lumMod val="75000"/>
                </a:schemeClr>
              </a:solidFill>
            </a:endParaRPr>
          </a:p>
        </p:txBody>
      </p:sp>
      <p:sp>
        <p:nvSpPr>
          <p:cNvPr id="6" name="TextBox 5">
            <a:extLst>
              <a:ext uri="{FF2B5EF4-FFF2-40B4-BE49-F238E27FC236}">
                <a16:creationId xmlns:a16="http://schemas.microsoft.com/office/drawing/2014/main" id="{F0F405F2-5B11-53B5-CF5F-4B5BEF1508E1}"/>
              </a:ext>
            </a:extLst>
          </p:cNvPr>
          <p:cNvSpPr txBox="1"/>
          <p:nvPr/>
        </p:nvSpPr>
        <p:spPr>
          <a:xfrm>
            <a:off x="885424" y="3077694"/>
            <a:ext cx="4334060" cy="332655"/>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Financial Abuse</a:t>
            </a:r>
            <a:endParaRPr lang="en-GB" sz="1400" b="1" dirty="0">
              <a:solidFill>
                <a:schemeClr val="accent1">
                  <a:lumMod val="75000"/>
                </a:schemeClr>
              </a:solidFill>
            </a:endParaRPr>
          </a:p>
        </p:txBody>
      </p:sp>
      <p:sp>
        <p:nvSpPr>
          <p:cNvPr id="7" name="TextBox 6">
            <a:extLst>
              <a:ext uri="{FF2B5EF4-FFF2-40B4-BE49-F238E27FC236}">
                <a16:creationId xmlns:a16="http://schemas.microsoft.com/office/drawing/2014/main" id="{2D6241C1-0F07-EFF2-3AE8-3B3743F905A8}"/>
              </a:ext>
            </a:extLst>
          </p:cNvPr>
          <p:cNvSpPr txBox="1"/>
          <p:nvPr/>
        </p:nvSpPr>
        <p:spPr>
          <a:xfrm>
            <a:off x="7146296" y="1632718"/>
            <a:ext cx="3777947" cy="5124480"/>
          </a:xfrm>
          <a:prstGeom prst="rect">
            <a:avLst/>
          </a:prstGeom>
          <a:noFill/>
        </p:spPr>
        <p:txBody>
          <a:bodyPr wrap="square" rtlCol="0">
            <a:spAutoFit/>
          </a:bodyPr>
          <a:lstStyle/>
          <a:p>
            <a:pPr defTabSz="987552">
              <a:spcAft>
                <a:spcPts val="600"/>
              </a:spcAft>
            </a:pPr>
            <a:r>
              <a:rPr lang="en-GB" sz="1400" b="1" u="sng" kern="1200" dirty="0">
                <a:solidFill>
                  <a:schemeClr val="accent1">
                    <a:lumMod val="75000"/>
                  </a:schemeClr>
                </a:solidFill>
                <a:latin typeface="+mn-lt"/>
                <a:ea typeface="+mn-ea"/>
                <a:cs typeface="+mn-cs"/>
              </a:rPr>
              <a:t>Coercive Control</a:t>
            </a:r>
          </a:p>
          <a:p>
            <a:pPr defTabSz="987552">
              <a:spcAft>
                <a:spcPts val="600"/>
              </a:spcAft>
            </a:pPr>
            <a:r>
              <a:rPr lang="en-GB" sz="1400" b="1" kern="1200" dirty="0">
                <a:solidFill>
                  <a:schemeClr val="accent1">
                    <a:lumMod val="75000"/>
                  </a:schemeClr>
                </a:solidFill>
                <a:latin typeface="+mn-lt"/>
                <a:ea typeface="+mn-ea"/>
                <a:cs typeface="+mn-cs"/>
              </a:rPr>
              <a:t>A pattern of intimidation, degradation, isolation and control with the use or threat of physical and sexual violence</a:t>
            </a:r>
          </a:p>
          <a:p>
            <a:pPr defTabSz="987552">
              <a:spcAft>
                <a:spcPts val="600"/>
              </a:spcAft>
            </a:pPr>
            <a:r>
              <a:rPr lang="en-GB" sz="1400" i="1" kern="1200" dirty="0">
                <a:solidFill>
                  <a:schemeClr val="accent1">
                    <a:lumMod val="75000"/>
                  </a:schemeClr>
                </a:solidFill>
                <a:latin typeface="+mn-lt"/>
                <a:ea typeface="+mn-ea"/>
                <a:cs typeface="+mn-cs"/>
              </a:rPr>
              <a:t>- Unreasonable demands</a:t>
            </a:r>
          </a:p>
          <a:p>
            <a:pPr defTabSz="987552">
              <a:spcAft>
                <a:spcPts val="600"/>
              </a:spcAft>
            </a:pPr>
            <a:r>
              <a:rPr lang="en-GB" sz="1400" i="1" kern="1200" dirty="0">
                <a:solidFill>
                  <a:schemeClr val="accent1">
                    <a:lumMod val="75000"/>
                  </a:schemeClr>
                </a:solidFill>
                <a:latin typeface="+mn-lt"/>
                <a:ea typeface="+mn-ea"/>
                <a:cs typeface="+mn-cs"/>
              </a:rPr>
              <a:t>- Isolation</a:t>
            </a:r>
          </a:p>
          <a:p>
            <a:pPr defTabSz="987552">
              <a:spcAft>
                <a:spcPts val="600"/>
              </a:spcAft>
            </a:pPr>
            <a:r>
              <a:rPr lang="en-GB" sz="1400" i="1" kern="1200" dirty="0">
                <a:solidFill>
                  <a:schemeClr val="accent1">
                    <a:lumMod val="75000"/>
                  </a:schemeClr>
                </a:solidFill>
                <a:latin typeface="+mn-lt"/>
                <a:ea typeface="+mn-ea"/>
                <a:cs typeface="+mn-cs"/>
              </a:rPr>
              <a:t>- Disability/ exhaustion </a:t>
            </a:r>
          </a:p>
          <a:p>
            <a:pPr defTabSz="987552">
              <a:spcAft>
                <a:spcPts val="600"/>
              </a:spcAft>
            </a:pPr>
            <a:r>
              <a:rPr lang="en-GB" sz="1400" i="1" kern="1200" dirty="0">
                <a:solidFill>
                  <a:schemeClr val="accent1">
                    <a:lumMod val="75000"/>
                  </a:schemeClr>
                </a:solidFill>
                <a:latin typeface="+mn-lt"/>
                <a:ea typeface="+mn-ea"/>
                <a:cs typeface="+mn-cs"/>
              </a:rPr>
              <a:t>- Degradation</a:t>
            </a:r>
          </a:p>
          <a:p>
            <a:pPr defTabSz="987552">
              <a:spcAft>
                <a:spcPts val="600"/>
              </a:spcAft>
            </a:pPr>
            <a:r>
              <a:rPr lang="en-GB" sz="1400" i="1" kern="1200" dirty="0">
                <a:solidFill>
                  <a:schemeClr val="accent1">
                    <a:lumMod val="75000"/>
                  </a:schemeClr>
                </a:solidFill>
                <a:latin typeface="+mn-lt"/>
                <a:ea typeface="+mn-ea"/>
                <a:cs typeface="+mn-cs"/>
              </a:rPr>
              <a:t>- Restricting daily activities</a:t>
            </a:r>
          </a:p>
          <a:p>
            <a:pPr defTabSz="987552">
              <a:spcAft>
                <a:spcPts val="600"/>
              </a:spcAft>
            </a:pPr>
            <a:r>
              <a:rPr lang="en-GB" sz="1400" i="1" kern="1200" dirty="0">
                <a:solidFill>
                  <a:schemeClr val="accent1">
                    <a:lumMod val="75000"/>
                  </a:schemeClr>
                </a:solidFill>
                <a:latin typeface="+mn-lt"/>
                <a:ea typeface="+mn-ea"/>
                <a:cs typeface="+mn-cs"/>
              </a:rPr>
              <a:t>- Enforcing trivial demands</a:t>
            </a:r>
          </a:p>
          <a:p>
            <a:pPr defTabSz="987552">
              <a:spcAft>
                <a:spcPts val="600"/>
              </a:spcAft>
            </a:pPr>
            <a:r>
              <a:rPr lang="en-GB" sz="1400" i="1" kern="1200" dirty="0">
                <a:solidFill>
                  <a:schemeClr val="accent1">
                    <a:lumMod val="75000"/>
                  </a:schemeClr>
                </a:solidFill>
                <a:latin typeface="+mn-lt"/>
                <a:ea typeface="+mn-ea"/>
                <a:cs typeface="+mn-cs"/>
              </a:rPr>
              <a:t>- Threats or intimidation</a:t>
            </a:r>
          </a:p>
          <a:p>
            <a:pPr defTabSz="987552">
              <a:spcAft>
                <a:spcPts val="600"/>
              </a:spcAft>
            </a:pPr>
            <a:r>
              <a:rPr lang="en-GB" sz="1400" i="1" kern="1200" dirty="0">
                <a:solidFill>
                  <a:schemeClr val="accent1">
                    <a:lumMod val="75000"/>
                  </a:schemeClr>
                </a:solidFill>
                <a:latin typeface="+mn-lt"/>
                <a:ea typeface="+mn-ea"/>
                <a:cs typeface="+mn-cs"/>
              </a:rPr>
              <a:t>- Financial control</a:t>
            </a:r>
          </a:p>
          <a:p>
            <a:pPr defTabSz="987552">
              <a:spcAft>
                <a:spcPts val="600"/>
              </a:spcAft>
            </a:pPr>
            <a:r>
              <a:rPr lang="en-GB" sz="1400" i="1" kern="1200" dirty="0">
                <a:solidFill>
                  <a:schemeClr val="accent1">
                    <a:lumMod val="75000"/>
                  </a:schemeClr>
                </a:solidFill>
                <a:latin typeface="+mn-lt"/>
                <a:ea typeface="+mn-ea"/>
                <a:cs typeface="+mn-cs"/>
              </a:rPr>
              <a:t>- Monitoring of time</a:t>
            </a:r>
          </a:p>
          <a:p>
            <a:pPr defTabSz="987552">
              <a:spcAft>
                <a:spcPts val="600"/>
              </a:spcAft>
            </a:pPr>
            <a:r>
              <a:rPr lang="en-GB" sz="1400" i="1" kern="1200" dirty="0">
                <a:solidFill>
                  <a:schemeClr val="accent1">
                    <a:lumMod val="75000"/>
                  </a:schemeClr>
                </a:solidFill>
                <a:latin typeface="+mn-lt"/>
                <a:ea typeface="+mn-ea"/>
                <a:cs typeface="+mn-cs"/>
              </a:rPr>
              <a:t>- Taking your phone away</a:t>
            </a:r>
          </a:p>
          <a:p>
            <a:pPr defTabSz="987552">
              <a:spcAft>
                <a:spcPts val="600"/>
              </a:spcAft>
            </a:pPr>
            <a:r>
              <a:rPr lang="en-GB" sz="1400" i="1" kern="1200" dirty="0">
                <a:solidFill>
                  <a:schemeClr val="accent1">
                    <a:lumMod val="75000"/>
                  </a:schemeClr>
                </a:solidFill>
                <a:latin typeface="+mn-lt"/>
                <a:ea typeface="+mn-ea"/>
                <a:cs typeface="+mn-cs"/>
              </a:rPr>
              <a:t>- Deprivation of food</a:t>
            </a:r>
          </a:p>
          <a:p>
            <a:pPr defTabSz="987552">
              <a:spcAft>
                <a:spcPts val="600"/>
              </a:spcAft>
            </a:pPr>
            <a:r>
              <a:rPr lang="en-GB" sz="1400" i="1" kern="1200" dirty="0">
                <a:solidFill>
                  <a:schemeClr val="accent1">
                    <a:lumMod val="75000"/>
                  </a:schemeClr>
                </a:solidFill>
                <a:latin typeface="+mn-lt"/>
                <a:ea typeface="+mn-ea"/>
                <a:cs typeface="+mn-cs"/>
              </a:rPr>
              <a:t>- Destruction of possessions</a:t>
            </a:r>
          </a:p>
          <a:p>
            <a:pPr defTabSz="987552">
              <a:spcAft>
                <a:spcPts val="600"/>
              </a:spcAft>
            </a:pPr>
            <a:r>
              <a:rPr lang="en-GB" sz="1400" i="1" kern="1200" dirty="0">
                <a:solidFill>
                  <a:schemeClr val="accent1">
                    <a:lumMod val="75000"/>
                  </a:schemeClr>
                </a:solidFill>
                <a:latin typeface="+mn-lt"/>
                <a:ea typeface="+mn-ea"/>
                <a:cs typeface="+mn-cs"/>
              </a:rPr>
              <a:t>- Occasional indulgencies</a:t>
            </a:r>
          </a:p>
          <a:p>
            <a:pPr defTabSz="987552">
              <a:spcAft>
                <a:spcPts val="600"/>
              </a:spcAft>
            </a:pPr>
            <a:r>
              <a:rPr lang="en-GB" sz="1400" i="1" kern="1200" dirty="0">
                <a:solidFill>
                  <a:schemeClr val="accent1">
                    <a:lumMod val="75000"/>
                  </a:schemeClr>
                </a:solidFill>
                <a:latin typeface="+mn-lt"/>
                <a:ea typeface="+mn-ea"/>
                <a:cs typeface="+mn-cs"/>
              </a:rPr>
              <a:t>- Displays of total power </a:t>
            </a:r>
            <a:endParaRPr lang="en-GB" sz="1400" i="1" dirty="0">
              <a:solidFill>
                <a:schemeClr val="accent1">
                  <a:lumMod val="75000"/>
                </a:schemeClr>
              </a:solidFill>
            </a:endParaRPr>
          </a:p>
        </p:txBody>
      </p:sp>
      <p:sp>
        <p:nvSpPr>
          <p:cNvPr id="8" name="TextBox 7">
            <a:extLst>
              <a:ext uri="{FF2B5EF4-FFF2-40B4-BE49-F238E27FC236}">
                <a16:creationId xmlns:a16="http://schemas.microsoft.com/office/drawing/2014/main" id="{D5DD9D7B-5A09-5D0E-BB1B-69BE953F416E}"/>
              </a:ext>
            </a:extLst>
          </p:cNvPr>
          <p:cNvSpPr txBox="1"/>
          <p:nvPr/>
        </p:nvSpPr>
        <p:spPr>
          <a:xfrm>
            <a:off x="838200" y="3914347"/>
            <a:ext cx="2734101" cy="571247"/>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Psychological Abuse</a:t>
            </a:r>
          </a:p>
          <a:p>
            <a:pPr>
              <a:spcAft>
                <a:spcPts val="600"/>
              </a:spcAft>
            </a:pPr>
            <a:endParaRPr lang="en-GB" sz="1100" i="1" dirty="0"/>
          </a:p>
        </p:txBody>
      </p:sp>
      <p:sp>
        <p:nvSpPr>
          <p:cNvPr id="9" name="TextBox 8">
            <a:extLst>
              <a:ext uri="{FF2B5EF4-FFF2-40B4-BE49-F238E27FC236}">
                <a16:creationId xmlns:a16="http://schemas.microsoft.com/office/drawing/2014/main" id="{065CB64C-A9D3-4363-D739-DC796C2C1D6A}"/>
              </a:ext>
            </a:extLst>
          </p:cNvPr>
          <p:cNvSpPr txBox="1"/>
          <p:nvPr/>
        </p:nvSpPr>
        <p:spPr>
          <a:xfrm>
            <a:off x="838200" y="5493322"/>
            <a:ext cx="2629450" cy="332655"/>
          </a:xfrm>
          <a:prstGeom prst="rect">
            <a:avLst/>
          </a:prstGeom>
          <a:noFill/>
        </p:spPr>
        <p:txBody>
          <a:bodyPr wrap="square" rtlCol="0">
            <a:spAutoFit/>
          </a:bodyPr>
          <a:lstStyle/>
          <a:p>
            <a:pPr defTabSz="987552">
              <a:spcAft>
                <a:spcPts val="600"/>
              </a:spcAft>
            </a:pPr>
            <a:r>
              <a:rPr lang="en-GB" sz="1512" b="1" kern="1200" dirty="0">
                <a:solidFill>
                  <a:schemeClr val="accent1">
                    <a:lumMod val="75000"/>
                  </a:schemeClr>
                </a:solidFill>
                <a:latin typeface="+mn-lt"/>
                <a:ea typeface="+mn-ea"/>
                <a:cs typeface="+mn-cs"/>
              </a:rPr>
              <a:t>Digital Abuse</a:t>
            </a:r>
            <a:endParaRPr lang="en-GB" sz="1400" b="1" dirty="0">
              <a:solidFill>
                <a:schemeClr val="accent1">
                  <a:lumMod val="75000"/>
                </a:schemeClr>
              </a:solidFill>
            </a:endParaRPr>
          </a:p>
        </p:txBody>
      </p:sp>
    </p:spTree>
    <p:extLst>
      <p:ext uri="{BB962C8B-B14F-4D97-AF65-F5344CB8AC3E}">
        <p14:creationId xmlns:p14="http://schemas.microsoft.com/office/powerpoint/2010/main" val="165769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828BEED6-C860-8672-4590-C2A137DD6D57}"/>
              </a:ext>
            </a:extLst>
          </p:cNvPr>
          <p:cNvSpPr>
            <a:spLocks noGrp="1"/>
          </p:cNvSpPr>
          <p:nvPr>
            <p:ph type="title"/>
          </p:nvPr>
        </p:nvSpPr>
        <p:spPr>
          <a:xfrm>
            <a:off x="841246" y="673770"/>
            <a:ext cx="3644489" cy="2414488"/>
          </a:xfrm>
        </p:spPr>
        <p:txBody>
          <a:bodyPr vert="horz" lIns="91440" tIns="45720" rIns="91440" bIns="45720" rtlCol="0" anchor="t">
            <a:normAutofit/>
          </a:bodyPr>
          <a:lstStyle/>
          <a:p>
            <a:r>
              <a:rPr lang="en-US" sz="4200" b="1" kern="1200" dirty="0">
                <a:solidFill>
                  <a:srgbClr val="FFFFFF"/>
                </a:solidFill>
                <a:latin typeface="+mj-lt"/>
                <a:ea typeface="+mj-ea"/>
                <a:cs typeface="+mj-cs"/>
              </a:rPr>
              <a:t>Impact of Domestic Abuse to the Victim</a:t>
            </a:r>
          </a:p>
        </p:txBody>
      </p:sp>
      <p:sp>
        <p:nvSpPr>
          <p:cNvPr id="3" name="TextBox 2">
            <a:extLst>
              <a:ext uri="{FF2B5EF4-FFF2-40B4-BE49-F238E27FC236}">
                <a16:creationId xmlns:a16="http://schemas.microsoft.com/office/drawing/2014/main" id="{860FD37B-33FA-4A35-9BBA-C24194C53412}"/>
              </a:ext>
            </a:extLst>
          </p:cNvPr>
          <p:cNvSpPr txBox="1"/>
          <p:nvPr/>
        </p:nvSpPr>
        <p:spPr>
          <a:xfrm>
            <a:off x="5901178" y="188537"/>
            <a:ext cx="6146277" cy="6447934"/>
          </a:xfrm>
          <a:prstGeom prst="rect">
            <a:avLst/>
          </a:prstGeom>
        </p:spPr>
        <p:txBody>
          <a:bodyPr vert="horz" lIns="91440" tIns="45720" rIns="91440" bIns="45720" rtlCol="0">
            <a:normAutofit/>
          </a:bodyPr>
          <a:lstStyle/>
          <a:p>
            <a:pPr>
              <a:lnSpc>
                <a:spcPct val="90000"/>
              </a:lnSpc>
              <a:spcAft>
                <a:spcPts val="600"/>
              </a:spcAft>
            </a:pPr>
            <a:r>
              <a:rPr lang="en-US" sz="1600" dirty="0">
                <a:solidFill>
                  <a:schemeClr val="accent1">
                    <a:lumMod val="75000"/>
                  </a:schemeClr>
                </a:solidFill>
              </a:rPr>
              <a:t>Survivors are likely to be impacted in a range of ways from experiencing domestic abuse: </a:t>
            </a:r>
          </a:p>
          <a:p>
            <a:pPr>
              <a:lnSpc>
                <a:spcPct val="90000"/>
              </a:lnSpc>
              <a:spcAft>
                <a:spcPts val="600"/>
              </a:spcAft>
            </a:pPr>
            <a:endParaRPr lang="en-US" sz="1600" dirty="0">
              <a:solidFill>
                <a:schemeClr val="accent1">
                  <a:lumMod val="75000"/>
                </a:schemeClr>
              </a:solidFill>
            </a:endParaRPr>
          </a:p>
          <a:p>
            <a:pPr>
              <a:lnSpc>
                <a:spcPct val="90000"/>
              </a:lnSpc>
              <a:spcAft>
                <a:spcPts val="600"/>
              </a:spcAft>
            </a:pPr>
            <a:r>
              <a:rPr lang="en-US" sz="1600" b="1" u="sng" dirty="0">
                <a:solidFill>
                  <a:schemeClr val="accent1">
                    <a:lumMod val="75000"/>
                  </a:schemeClr>
                </a:solidFill>
              </a:rPr>
              <a:t>Mental Health</a:t>
            </a:r>
          </a:p>
          <a:p>
            <a:pPr>
              <a:lnSpc>
                <a:spcPct val="90000"/>
              </a:lnSpc>
              <a:spcAft>
                <a:spcPts val="600"/>
              </a:spcAft>
            </a:pPr>
            <a:r>
              <a:rPr lang="en-US" sz="1400" dirty="0">
                <a:solidFill>
                  <a:schemeClr val="accent1">
                    <a:lumMod val="75000"/>
                  </a:schemeClr>
                </a:solidFill>
              </a:rPr>
              <a:t>Experiencing domestic abuse can impact mental health in a variety of ways, with reported higher levels of depression, anxiety, stress disorders (such as PTSD), eating disorders, low self-esteem, self-harm, and suicidal thoughts or attempts. </a:t>
            </a:r>
          </a:p>
          <a:p>
            <a:pPr>
              <a:lnSpc>
                <a:spcPct val="90000"/>
              </a:lnSpc>
              <a:spcAft>
                <a:spcPts val="600"/>
              </a:spcAft>
            </a:pPr>
            <a:r>
              <a:rPr lang="en-US" sz="1600" b="1" u="sng" dirty="0">
                <a:solidFill>
                  <a:schemeClr val="accent1">
                    <a:lumMod val="75000"/>
                  </a:schemeClr>
                </a:solidFill>
              </a:rPr>
              <a:t>Emotional</a:t>
            </a:r>
          </a:p>
          <a:p>
            <a:pPr>
              <a:lnSpc>
                <a:spcPct val="90000"/>
              </a:lnSpc>
              <a:spcAft>
                <a:spcPts val="600"/>
              </a:spcAft>
            </a:pPr>
            <a:r>
              <a:rPr lang="en-US" sz="1400" dirty="0">
                <a:solidFill>
                  <a:schemeClr val="accent1">
                    <a:lumMod val="75000"/>
                  </a:schemeClr>
                </a:solidFill>
              </a:rPr>
              <a:t>Living through domestic abuse can make it difficult to function in daily life. Victims may feel ashamed, see themselves as unworthy, and suffer from a significantly diminished self-perception.</a:t>
            </a:r>
          </a:p>
          <a:p>
            <a:pPr>
              <a:lnSpc>
                <a:spcPct val="90000"/>
              </a:lnSpc>
              <a:spcAft>
                <a:spcPts val="600"/>
              </a:spcAft>
            </a:pPr>
            <a:r>
              <a:rPr lang="en-US" sz="1600" b="1" u="sng" dirty="0">
                <a:solidFill>
                  <a:schemeClr val="accent1">
                    <a:lumMod val="75000"/>
                  </a:schemeClr>
                </a:solidFill>
              </a:rPr>
              <a:t>Physical Health</a:t>
            </a:r>
          </a:p>
          <a:p>
            <a:pPr>
              <a:lnSpc>
                <a:spcPct val="90000"/>
              </a:lnSpc>
              <a:spcAft>
                <a:spcPts val="600"/>
              </a:spcAft>
            </a:pPr>
            <a:r>
              <a:rPr lang="en-US" sz="1400" dirty="0">
                <a:solidFill>
                  <a:schemeClr val="accent1">
                    <a:lumMod val="75000"/>
                  </a:schemeClr>
                </a:solidFill>
              </a:rPr>
              <a:t>In the short term, survivors may experience injuries such as bruising, lacerations, burns, cuts and broken bones. More serious injuries may lead to disabilities. </a:t>
            </a:r>
          </a:p>
          <a:p>
            <a:pPr>
              <a:lnSpc>
                <a:spcPct val="90000"/>
              </a:lnSpc>
              <a:spcAft>
                <a:spcPts val="600"/>
              </a:spcAft>
            </a:pPr>
            <a:endParaRPr lang="en-US" sz="1400" b="1" u="sng" dirty="0">
              <a:solidFill>
                <a:schemeClr val="accent1">
                  <a:lumMod val="75000"/>
                </a:schemeClr>
              </a:solidFill>
            </a:endParaRPr>
          </a:p>
          <a:p>
            <a:pPr>
              <a:lnSpc>
                <a:spcPct val="90000"/>
              </a:lnSpc>
              <a:spcAft>
                <a:spcPts val="600"/>
              </a:spcAft>
            </a:pPr>
            <a:r>
              <a:rPr lang="en-US" sz="1600" b="1" u="sng" dirty="0">
                <a:solidFill>
                  <a:schemeClr val="accent1">
                    <a:lumMod val="75000"/>
                  </a:schemeClr>
                </a:solidFill>
              </a:rPr>
              <a:t>Social</a:t>
            </a:r>
          </a:p>
          <a:p>
            <a:pPr>
              <a:lnSpc>
                <a:spcPct val="90000"/>
              </a:lnSpc>
              <a:spcAft>
                <a:spcPts val="600"/>
              </a:spcAft>
            </a:pPr>
            <a:r>
              <a:rPr lang="en-US" sz="1400" dirty="0">
                <a:solidFill>
                  <a:schemeClr val="accent1">
                    <a:lumMod val="75000"/>
                  </a:schemeClr>
                </a:solidFill>
              </a:rPr>
              <a:t>Victims may be isolated from family and friends through both coercive control, and by choice. Victims may also be isolated from the community or work for the same reasons.</a:t>
            </a:r>
          </a:p>
          <a:p>
            <a:pPr>
              <a:lnSpc>
                <a:spcPct val="90000"/>
              </a:lnSpc>
              <a:spcAft>
                <a:spcPts val="600"/>
              </a:spcAft>
            </a:pPr>
            <a:r>
              <a:rPr lang="en-US" sz="1600" b="1" u="sng" dirty="0">
                <a:solidFill>
                  <a:schemeClr val="accent1">
                    <a:lumMod val="75000"/>
                  </a:schemeClr>
                </a:solidFill>
              </a:rPr>
              <a:t>Financial</a:t>
            </a:r>
          </a:p>
          <a:p>
            <a:pPr>
              <a:lnSpc>
                <a:spcPct val="90000"/>
              </a:lnSpc>
              <a:spcAft>
                <a:spcPts val="600"/>
              </a:spcAft>
            </a:pPr>
            <a:r>
              <a:rPr lang="en-US" sz="1400" dirty="0">
                <a:solidFill>
                  <a:schemeClr val="accent1">
                    <a:lumMod val="75000"/>
                  </a:schemeClr>
                </a:solidFill>
              </a:rPr>
              <a:t>Leaving an abusive relationship can have financial implications, such as costs for housing, transportation, and legal proceedings. Financial abuse can also lead to poverty for victims. Victims may also lose their job due to absences or being forced to. </a:t>
            </a:r>
          </a:p>
        </p:txBody>
      </p:sp>
      <p:pic>
        <p:nvPicPr>
          <p:cNvPr id="4" name="Picture 3">
            <a:extLst>
              <a:ext uri="{FF2B5EF4-FFF2-40B4-BE49-F238E27FC236}">
                <a16:creationId xmlns:a16="http://schemas.microsoft.com/office/drawing/2014/main" id="{0FD743DD-A6F2-84E8-88D1-F964C3DE4F4A}"/>
              </a:ext>
            </a:extLst>
          </p:cNvPr>
          <p:cNvPicPr>
            <a:picLocks noChangeAspect="1"/>
          </p:cNvPicPr>
          <p:nvPr/>
        </p:nvPicPr>
        <p:blipFill>
          <a:blip r:embed="rId3"/>
          <a:stretch>
            <a:fillRect/>
          </a:stretch>
        </p:blipFill>
        <p:spPr>
          <a:xfrm>
            <a:off x="2743200" y="4157820"/>
            <a:ext cx="2708277" cy="1802235"/>
          </a:xfrm>
          <a:prstGeom prst="rect">
            <a:avLst/>
          </a:prstGeom>
        </p:spPr>
      </p:pic>
      <p:sp>
        <p:nvSpPr>
          <p:cNvPr id="5" name="TextBox 4">
            <a:extLst>
              <a:ext uri="{FF2B5EF4-FFF2-40B4-BE49-F238E27FC236}">
                <a16:creationId xmlns:a16="http://schemas.microsoft.com/office/drawing/2014/main" id="{54BB92F5-C0F8-BA77-F495-C22D3D870755}"/>
              </a:ext>
            </a:extLst>
          </p:cNvPr>
          <p:cNvSpPr txBox="1"/>
          <p:nvPr/>
        </p:nvSpPr>
        <p:spPr>
          <a:xfrm>
            <a:off x="144545" y="6145802"/>
            <a:ext cx="11902910" cy="646331"/>
          </a:xfrm>
          <a:prstGeom prst="rect">
            <a:avLst/>
          </a:prstGeom>
          <a:noFill/>
        </p:spPr>
        <p:txBody>
          <a:bodyPr wrap="square" rtlCol="0">
            <a:spAutoFit/>
          </a:bodyPr>
          <a:lstStyle/>
          <a:p>
            <a:r>
              <a:rPr lang="en-GB" b="1" u="sng" dirty="0">
                <a:solidFill>
                  <a:schemeClr val="accent1">
                    <a:lumMod val="75000"/>
                  </a:schemeClr>
                </a:solidFill>
              </a:rPr>
              <a:t>Limited ‘space for action’ </a:t>
            </a:r>
            <a:r>
              <a:rPr lang="en-GB" dirty="0">
                <a:solidFill>
                  <a:schemeClr val="accent1">
                    <a:lumMod val="75000"/>
                  </a:schemeClr>
                </a:solidFill>
              </a:rPr>
              <a:t>–</a:t>
            </a:r>
          </a:p>
          <a:p>
            <a:r>
              <a:rPr lang="en-GB" dirty="0">
                <a:solidFill>
                  <a:schemeClr val="accent1">
                    <a:lumMod val="75000"/>
                  </a:schemeClr>
                </a:solidFill>
              </a:rPr>
              <a:t> that is they do not have freedom to say and do things and to meet their own needs without worry or fear</a:t>
            </a:r>
          </a:p>
        </p:txBody>
      </p:sp>
    </p:spTree>
    <p:extLst>
      <p:ext uri="{BB962C8B-B14F-4D97-AF65-F5344CB8AC3E}">
        <p14:creationId xmlns:p14="http://schemas.microsoft.com/office/powerpoint/2010/main" val="4223394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3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1F1B12-1AFE-7F37-D942-46F7421ECCF6}"/>
              </a:ext>
            </a:extLst>
          </p:cNvPr>
          <p:cNvSpPr>
            <a:spLocks noGrp="1"/>
          </p:cNvSpPr>
          <p:nvPr>
            <p:ph type="title"/>
          </p:nvPr>
        </p:nvSpPr>
        <p:spPr>
          <a:xfrm>
            <a:off x="461273" y="327684"/>
            <a:ext cx="3115265" cy="2396359"/>
          </a:xfrm>
        </p:spPr>
        <p:txBody>
          <a:bodyPr vert="horz" lIns="91440" tIns="45720" rIns="91440" bIns="45720" rtlCol="0" anchor="b">
            <a:normAutofit/>
          </a:bodyPr>
          <a:lstStyle/>
          <a:p>
            <a:pPr algn="r"/>
            <a:r>
              <a:rPr lang="en-US" sz="4000" b="1" kern="1200" dirty="0">
                <a:solidFill>
                  <a:srgbClr val="FFFFFF"/>
                </a:solidFill>
                <a:latin typeface="+mj-lt"/>
                <a:ea typeface="+mj-ea"/>
                <a:cs typeface="+mj-cs"/>
              </a:rPr>
              <a:t>Impact of  Domestic Abuse on Children</a:t>
            </a:r>
          </a:p>
        </p:txBody>
      </p:sp>
      <p:sp>
        <p:nvSpPr>
          <p:cNvPr id="3" name="TextBox 2">
            <a:extLst>
              <a:ext uri="{FF2B5EF4-FFF2-40B4-BE49-F238E27FC236}">
                <a16:creationId xmlns:a16="http://schemas.microsoft.com/office/drawing/2014/main" id="{847DE077-BC45-7F63-0273-D800B177BD5B}"/>
              </a:ext>
            </a:extLst>
          </p:cNvPr>
          <p:cNvSpPr txBox="1"/>
          <p:nvPr/>
        </p:nvSpPr>
        <p:spPr>
          <a:xfrm>
            <a:off x="461273" y="2724043"/>
            <a:ext cx="3115265" cy="2862322"/>
          </a:xfrm>
          <a:prstGeom prst="rect">
            <a:avLst/>
          </a:prstGeom>
          <a:noFill/>
        </p:spPr>
        <p:txBody>
          <a:bodyPr wrap="square" rtlCol="0">
            <a:spAutoFit/>
          </a:bodyPr>
          <a:lstStyle/>
          <a:p>
            <a:pPr defTabSz="804672">
              <a:spcAft>
                <a:spcPts val="600"/>
              </a:spcAft>
            </a:pPr>
            <a:r>
              <a:rPr lang="en-GB" dirty="0">
                <a:solidFill>
                  <a:schemeClr val="bg1"/>
                </a:solidFill>
              </a:rPr>
              <a:t>Section 3 of the Domestic Abuse Act 2021 recognises children as victims of domestic abuse if the child sees, hears, or experiences the effects of the abuse, and is related to, or falls under “parental responsibility” of, the victim and/or perpetrator of the domestic abuse.</a:t>
            </a:r>
          </a:p>
        </p:txBody>
      </p:sp>
      <p:graphicFrame>
        <p:nvGraphicFramePr>
          <p:cNvPr id="26" name="TextBox 3">
            <a:extLst>
              <a:ext uri="{FF2B5EF4-FFF2-40B4-BE49-F238E27FC236}">
                <a16:creationId xmlns:a16="http://schemas.microsoft.com/office/drawing/2014/main" id="{EB54E13A-689B-6D40-0AE6-087A754726CE}"/>
              </a:ext>
            </a:extLst>
          </p:cNvPr>
          <p:cNvGraphicFramePr/>
          <p:nvPr>
            <p:extLst>
              <p:ext uri="{D42A27DB-BD31-4B8C-83A1-F6EECF244321}">
                <p14:modId xmlns:p14="http://schemas.microsoft.com/office/powerpoint/2010/main" val="339108103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473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425F2-CDE0-DB93-05DA-A4BC2D457E16}"/>
              </a:ext>
            </a:extLst>
          </p:cNvPr>
          <p:cNvSpPr>
            <a:spLocks noGrp="1"/>
          </p:cNvSpPr>
          <p:nvPr>
            <p:ph type="title"/>
          </p:nvPr>
        </p:nvSpPr>
        <p:spPr>
          <a:xfrm>
            <a:off x="838199" y="199505"/>
            <a:ext cx="11065621" cy="684485"/>
          </a:xfrm>
        </p:spPr>
        <p:txBody>
          <a:bodyPr>
            <a:normAutofit fontScale="90000"/>
          </a:bodyPr>
          <a:lstStyle/>
          <a:p>
            <a:r>
              <a:rPr lang="en-GB" b="1" dirty="0">
                <a:solidFill>
                  <a:schemeClr val="accent1">
                    <a:lumMod val="75000"/>
                  </a:schemeClr>
                </a:solidFill>
              </a:rPr>
              <a:t>Signs &amp; Indicators of Domestic Abuse in Children</a:t>
            </a:r>
          </a:p>
        </p:txBody>
      </p:sp>
      <p:sp>
        <p:nvSpPr>
          <p:cNvPr id="3" name="TextBox 2">
            <a:extLst>
              <a:ext uri="{FF2B5EF4-FFF2-40B4-BE49-F238E27FC236}">
                <a16:creationId xmlns:a16="http://schemas.microsoft.com/office/drawing/2014/main" id="{0D655779-11AC-C69E-9714-5FAE7F4DD7E8}"/>
              </a:ext>
            </a:extLst>
          </p:cNvPr>
          <p:cNvSpPr txBox="1"/>
          <p:nvPr/>
        </p:nvSpPr>
        <p:spPr>
          <a:xfrm>
            <a:off x="294955" y="1250421"/>
            <a:ext cx="5247714" cy="4708981"/>
          </a:xfrm>
          <a:prstGeom prst="rect">
            <a:avLst/>
          </a:prstGeom>
          <a:noFill/>
        </p:spPr>
        <p:txBody>
          <a:bodyPr wrap="square" rtlCol="0">
            <a:spAutoFit/>
          </a:bodyPr>
          <a:lstStyle/>
          <a:p>
            <a:r>
              <a:rPr lang="en-GB" sz="1600" b="1" dirty="0">
                <a:solidFill>
                  <a:schemeClr val="accent1">
                    <a:lumMod val="75000"/>
                  </a:schemeClr>
                </a:solidFill>
              </a:rPr>
              <a:t>Signs &amp; indicators of a child experiencing domestic abuse at home:</a:t>
            </a:r>
          </a:p>
          <a:p>
            <a:pPr marL="285750" indent="-285750">
              <a:buFont typeface="Arial" panose="020B0604020202020204" pitchFamily="34" charset="0"/>
              <a:buChar char="•"/>
            </a:pPr>
            <a:r>
              <a:rPr lang="en-GB" sz="1600" dirty="0">
                <a:solidFill>
                  <a:schemeClr val="accent1">
                    <a:lumMod val="75000"/>
                  </a:schemeClr>
                </a:solidFill>
              </a:rPr>
              <a:t>Withdrawn or detached behaviour</a:t>
            </a:r>
          </a:p>
          <a:p>
            <a:pPr marL="285750" indent="-285750">
              <a:buFont typeface="Arial" panose="020B0604020202020204" pitchFamily="34" charset="0"/>
              <a:buChar char="•"/>
            </a:pPr>
            <a:r>
              <a:rPr lang="en-GB" sz="1600" dirty="0">
                <a:solidFill>
                  <a:schemeClr val="accent1">
                    <a:lumMod val="75000"/>
                  </a:schemeClr>
                </a:solidFill>
              </a:rPr>
              <a:t>Ambivalent feelings towards both the abuser and the non-abusing parent</a:t>
            </a:r>
          </a:p>
          <a:p>
            <a:pPr marL="285750" indent="-285750">
              <a:buFont typeface="Arial" panose="020B0604020202020204" pitchFamily="34" charset="0"/>
              <a:buChar char="•"/>
            </a:pPr>
            <a:r>
              <a:rPr lang="en-GB" sz="1600" dirty="0">
                <a:solidFill>
                  <a:schemeClr val="accent1">
                    <a:lumMod val="75000"/>
                  </a:schemeClr>
                </a:solidFill>
              </a:rPr>
              <a:t>Constant or frequent sickness</a:t>
            </a:r>
          </a:p>
          <a:p>
            <a:pPr marL="285750" indent="-285750">
              <a:buFont typeface="Arial" panose="020B0604020202020204" pitchFamily="34" charset="0"/>
              <a:buChar char="•"/>
            </a:pPr>
            <a:r>
              <a:rPr lang="en-GB" sz="1600" dirty="0">
                <a:solidFill>
                  <a:schemeClr val="accent1">
                    <a:lumMod val="75000"/>
                  </a:schemeClr>
                </a:solidFill>
              </a:rPr>
              <a:t>Frustration or aggression</a:t>
            </a:r>
          </a:p>
          <a:p>
            <a:pPr marL="285750" indent="-285750">
              <a:buFont typeface="Arial" panose="020B0604020202020204" pitchFamily="34" charset="0"/>
              <a:buChar char="•"/>
            </a:pPr>
            <a:r>
              <a:rPr lang="en-GB" sz="1600" dirty="0">
                <a:solidFill>
                  <a:schemeClr val="accent1">
                    <a:lumMod val="75000"/>
                  </a:schemeClr>
                </a:solidFill>
              </a:rPr>
              <a:t>Bullying peers</a:t>
            </a:r>
          </a:p>
          <a:p>
            <a:pPr marL="285750" indent="-285750">
              <a:buFont typeface="Arial" panose="020B0604020202020204" pitchFamily="34" charset="0"/>
              <a:buChar char="•"/>
            </a:pPr>
            <a:r>
              <a:rPr lang="en-GB" sz="1600" dirty="0">
                <a:solidFill>
                  <a:schemeClr val="accent1">
                    <a:lumMod val="75000"/>
                  </a:schemeClr>
                </a:solidFill>
              </a:rPr>
              <a:t>Problems in school or with learning</a:t>
            </a:r>
          </a:p>
          <a:p>
            <a:pPr marL="285750" indent="-285750">
              <a:buFont typeface="Arial" panose="020B0604020202020204" pitchFamily="34" charset="0"/>
              <a:buChar char="•"/>
            </a:pPr>
            <a:r>
              <a:rPr lang="en-GB" sz="1600" dirty="0">
                <a:solidFill>
                  <a:schemeClr val="accent1">
                    <a:lumMod val="75000"/>
                  </a:schemeClr>
                </a:solidFill>
              </a:rPr>
              <a:t>Anxiety, depression, self-harm or suicidal thoughts</a:t>
            </a:r>
          </a:p>
          <a:p>
            <a:pPr marL="285750" indent="-285750">
              <a:buFont typeface="Arial" panose="020B0604020202020204" pitchFamily="34" charset="0"/>
              <a:buChar char="•"/>
            </a:pPr>
            <a:r>
              <a:rPr lang="en-GB" sz="1600" dirty="0">
                <a:solidFill>
                  <a:schemeClr val="accent1">
                    <a:lumMod val="75000"/>
                  </a:schemeClr>
                </a:solidFill>
              </a:rPr>
              <a:t>Drug or alcohol use</a:t>
            </a:r>
          </a:p>
          <a:p>
            <a:pPr marL="285750" indent="-285750">
              <a:buFont typeface="Arial" panose="020B0604020202020204" pitchFamily="34" charset="0"/>
              <a:buChar char="•"/>
            </a:pPr>
            <a:r>
              <a:rPr lang="en-GB" sz="1600" dirty="0">
                <a:solidFill>
                  <a:schemeClr val="accent1">
                    <a:lumMod val="75000"/>
                  </a:schemeClr>
                </a:solidFill>
              </a:rPr>
              <a:t>Easily startled or seem on edge</a:t>
            </a:r>
          </a:p>
          <a:p>
            <a:pPr marL="285750" indent="-285750">
              <a:buFont typeface="Arial" panose="020B0604020202020204" pitchFamily="34" charset="0"/>
              <a:buChar char="•"/>
            </a:pPr>
            <a:r>
              <a:rPr lang="en-GB" sz="1600" dirty="0">
                <a:solidFill>
                  <a:schemeClr val="accent1">
                    <a:lumMod val="75000"/>
                  </a:schemeClr>
                </a:solidFill>
              </a:rPr>
              <a:t>Fear of leaving the home</a:t>
            </a:r>
          </a:p>
          <a:p>
            <a:pPr marL="285750" indent="-285750">
              <a:buFont typeface="Arial" panose="020B0604020202020204" pitchFamily="34" charset="0"/>
              <a:buChar char="•"/>
            </a:pPr>
            <a:r>
              <a:rPr lang="en-GB" sz="1600" dirty="0">
                <a:solidFill>
                  <a:schemeClr val="accent1">
                    <a:lumMod val="75000"/>
                  </a:schemeClr>
                </a:solidFill>
              </a:rPr>
              <a:t>Bed-wetting or increased soiling</a:t>
            </a:r>
          </a:p>
          <a:p>
            <a:pPr marL="285750" indent="-285750">
              <a:buFont typeface="Arial" panose="020B0604020202020204" pitchFamily="34" charset="0"/>
              <a:buChar char="•"/>
            </a:pPr>
            <a:r>
              <a:rPr lang="en-GB" sz="1600" dirty="0">
                <a:solidFill>
                  <a:schemeClr val="accent1">
                    <a:lumMod val="75000"/>
                  </a:schemeClr>
                </a:solidFill>
              </a:rPr>
              <a:t>Nightmares or insomnia</a:t>
            </a:r>
          </a:p>
          <a:p>
            <a:pPr marL="285750" indent="-285750">
              <a:buFont typeface="Arial" panose="020B0604020202020204" pitchFamily="34" charset="0"/>
              <a:buChar char="•"/>
            </a:pPr>
            <a:r>
              <a:rPr lang="en-GB" sz="1600" dirty="0">
                <a:solidFill>
                  <a:schemeClr val="accent1">
                    <a:lumMod val="75000"/>
                  </a:schemeClr>
                </a:solidFill>
              </a:rPr>
              <a:t>Withdrawal or struggles with separation</a:t>
            </a:r>
          </a:p>
          <a:p>
            <a:pPr marL="285750" indent="-285750">
              <a:buFont typeface="Arial" panose="020B0604020202020204" pitchFamily="34" charset="0"/>
              <a:buChar char="•"/>
            </a:pPr>
            <a:r>
              <a:rPr lang="en-GB" sz="1600" dirty="0">
                <a:solidFill>
                  <a:schemeClr val="accent1">
                    <a:lumMod val="75000"/>
                  </a:schemeClr>
                </a:solidFill>
              </a:rPr>
              <a:t>Difficulty identifying feelings or communicating needs</a:t>
            </a:r>
          </a:p>
          <a:p>
            <a:pPr marL="285750" indent="-285750">
              <a:buFont typeface="Arial" panose="020B0604020202020204" pitchFamily="34" charset="0"/>
              <a:buChar char="•"/>
            </a:pPr>
            <a:r>
              <a:rPr lang="en-GB" sz="1600" dirty="0">
                <a:solidFill>
                  <a:schemeClr val="accent1">
                    <a:lumMod val="75000"/>
                  </a:schemeClr>
                </a:solidFill>
              </a:rPr>
              <a:t>Difficulty developing positive peer relationships</a:t>
            </a:r>
          </a:p>
          <a:p>
            <a:pPr marL="285750" indent="-285750">
              <a:buFont typeface="Arial" panose="020B0604020202020204" pitchFamily="34" charset="0"/>
              <a:buChar char="•"/>
            </a:pPr>
            <a:endParaRPr lang="en-GB" sz="1200" dirty="0"/>
          </a:p>
        </p:txBody>
      </p:sp>
      <p:sp>
        <p:nvSpPr>
          <p:cNvPr id="4" name="TextBox 3">
            <a:extLst>
              <a:ext uri="{FF2B5EF4-FFF2-40B4-BE49-F238E27FC236}">
                <a16:creationId xmlns:a16="http://schemas.microsoft.com/office/drawing/2014/main" id="{E13E11DF-E2FC-E037-43C2-7647B0506302}"/>
              </a:ext>
            </a:extLst>
          </p:cNvPr>
          <p:cNvSpPr txBox="1"/>
          <p:nvPr/>
        </p:nvSpPr>
        <p:spPr>
          <a:xfrm>
            <a:off x="6336144" y="1791855"/>
            <a:ext cx="5320145" cy="2800767"/>
          </a:xfrm>
          <a:prstGeom prst="rect">
            <a:avLst/>
          </a:prstGeom>
          <a:noFill/>
        </p:spPr>
        <p:txBody>
          <a:bodyPr wrap="square" rtlCol="0">
            <a:spAutoFit/>
          </a:bodyPr>
          <a:lstStyle/>
          <a:p>
            <a:r>
              <a:rPr lang="en-GB" sz="1600" b="1" dirty="0">
                <a:solidFill>
                  <a:schemeClr val="accent1">
                    <a:lumMod val="75000"/>
                  </a:schemeClr>
                </a:solidFill>
              </a:rPr>
              <a:t>What to do if a child reveals abuse:</a:t>
            </a:r>
          </a:p>
          <a:p>
            <a:pPr marL="285750" indent="-285750">
              <a:buFont typeface="Arial" panose="020B0604020202020204" pitchFamily="34" charset="0"/>
              <a:buChar char="•"/>
            </a:pPr>
            <a:r>
              <a:rPr lang="en-GB" sz="1600" dirty="0">
                <a:solidFill>
                  <a:schemeClr val="accent1">
                    <a:lumMod val="75000"/>
                  </a:schemeClr>
                </a:solidFill>
              </a:rPr>
              <a:t>Provide a safe space for the young person to share</a:t>
            </a:r>
          </a:p>
          <a:p>
            <a:pPr marL="285750" indent="-285750">
              <a:buFont typeface="Arial" panose="020B0604020202020204" pitchFamily="34" charset="0"/>
              <a:buChar char="•"/>
            </a:pPr>
            <a:r>
              <a:rPr lang="en-GB" sz="1600" dirty="0">
                <a:solidFill>
                  <a:schemeClr val="accent1">
                    <a:lumMod val="75000"/>
                  </a:schemeClr>
                </a:solidFill>
              </a:rPr>
              <a:t>Let them know they’ve done the right thing telling you</a:t>
            </a:r>
          </a:p>
          <a:p>
            <a:pPr marL="285750" indent="-285750">
              <a:buFont typeface="Arial" panose="020B0604020202020204" pitchFamily="34" charset="0"/>
              <a:buChar char="•"/>
            </a:pPr>
            <a:r>
              <a:rPr lang="en-GB" sz="1600" dirty="0">
                <a:solidFill>
                  <a:schemeClr val="accent1">
                    <a:lumMod val="75000"/>
                  </a:schemeClr>
                </a:solidFill>
              </a:rPr>
              <a:t>Tell them it’s not their fault</a:t>
            </a:r>
          </a:p>
          <a:p>
            <a:pPr marL="285750" indent="-285750">
              <a:buFont typeface="Arial" panose="020B0604020202020204" pitchFamily="34" charset="0"/>
              <a:buChar char="•"/>
            </a:pPr>
            <a:r>
              <a:rPr lang="en-GB" sz="1600" dirty="0">
                <a:solidFill>
                  <a:schemeClr val="accent1">
                    <a:lumMod val="75000"/>
                  </a:schemeClr>
                </a:solidFill>
              </a:rPr>
              <a:t>Listen to them and understand their needs</a:t>
            </a:r>
          </a:p>
          <a:p>
            <a:pPr marL="285750" indent="-285750">
              <a:buFont typeface="Arial" panose="020B0604020202020204" pitchFamily="34" charset="0"/>
              <a:buChar char="•"/>
            </a:pPr>
            <a:r>
              <a:rPr lang="en-GB" sz="1600" dirty="0">
                <a:solidFill>
                  <a:schemeClr val="accent1">
                    <a:lumMod val="75000"/>
                  </a:schemeClr>
                </a:solidFill>
              </a:rPr>
              <a:t>Do not push the child for answers, allow them to share as much as they are comfortable with</a:t>
            </a:r>
          </a:p>
          <a:p>
            <a:pPr marL="285750" indent="-285750">
              <a:buFont typeface="Arial" panose="020B0604020202020204" pitchFamily="34" charset="0"/>
              <a:buChar char="•"/>
            </a:pPr>
            <a:r>
              <a:rPr lang="en-GB" sz="1600" dirty="0">
                <a:solidFill>
                  <a:schemeClr val="accent1">
                    <a:lumMod val="75000"/>
                  </a:schemeClr>
                </a:solidFill>
              </a:rPr>
              <a:t>Do not confront the alleged abuser</a:t>
            </a:r>
          </a:p>
          <a:p>
            <a:pPr marL="285750" indent="-285750">
              <a:buFont typeface="Arial" panose="020B0604020202020204" pitchFamily="34" charset="0"/>
              <a:buChar char="•"/>
            </a:pPr>
            <a:r>
              <a:rPr lang="en-GB" sz="1600" dirty="0">
                <a:solidFill>
                  <a:schemeClr val="accent1">
                    <a:lumMod val="75000"/>
                  </a:schemeClr>
                </a:solidFill>
              </a:rPr>
              <a:t>Explain what you will do next</a:t>
            </a:r>
          </a:p>
          <a:p>
            <a:pPr marL="285750" indent="-285750">
              <a:buFont typeface="Arial" panose="020B0604020202020204" pitchFamily="34" charset="0"/>
              <a:buChar char="•"/>
            </a:pPr>
            <a:r>
              <a:rPr lang="en-GB" sz="1600" dirty="0">
                <a:solidFill>
                  <a:schemeClr val="accent1">
                    <a:lumMod val="75000"/>
                  </a:schemeClr>
                </a:solidFill>
              </a:rPr>
              <a:t>Follow your organisations safeguarding policy and report immediately to a designated safeguarding lead</a:t>
            </a:r>
          </a:p>
        </p:txBody>
      </p:sp>
      <p:pic>
        <p:nvPicPr>
          <p:cNvPr id="5" name="Picture 4">
            <a:extLst>
              <a:ext uri="{FF2B5EF4-FFF2-40B4-BE49-F238E27FC236}">
                <a16:creationId xmlns:a16="http://schemas.microsoft.com/office/drawing/2014/main" id="{B2E0E34E-D287-D1B9-6408-C0BD02E8F622}"/>
              </a:ext>
            </a:extLst>
          </p:cNvPr>
          <p:cNvPicPr>
            <a:picLocks noChangeAspect="1"/>
          </p:cNvPicPr>
          <p:nvPr/>
        </p:nvPicPr>
        <p:blipFill>
          <a:blip r:embed="rId3"/>
          <a:stretch>
            <a:fillRect/>
          </a:stretch>
        </p:blipFill>
        <p:spPr>
          <a:xfrm>
            <a:off x="7300937" y="4726291"/>
            <a:ext cx="2857500" cy="1600200"/>
          </a:xfrm>
          <a:prstGeom prst="rect">
            <a:avLst/>
          </a:prstGeom>
        </p:spPr>
      </p:pic>
      <p:cxnSp>
        <p:nvCxnSpPr>
          <p:cNvPr id="6" name="Straight Connector 5">
            <a:extLst>
              <a:ext uri="{FF2B5EF4-FFF2-40B4-BE49-F238E27FC236}">
                <a16:creationId xmlns:a16="http://schemas.microsoft.com/office/drawing/2014/main" id="{996E3FA0-65AE-12E2-41CD-EFD3A496DFB5}"/>
              </a:ext>
            </a:extLst>
          </p:cNvPr>
          <p:cNvCxnSpPr>
            <a:cxnSpLocks/>
          </p:cNvCxnSpPr>
          <p:nvPr/>
        </p:nvCxnSpPr>
        <p:spPr>
          <a:xfrm>
            <a:off x="5939406" y="1606798"/>
            <a:ext cx="0" cy="4719693"/>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6587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C8463-8772-F9CB-0B95-110FEF8FFD29}"/>
              </a:ext>
            </a:extLst>
          </p:cNvPr>
          <p:cNvSpPr>
            <a:spLocks noGrp="1"/>
          </p:cNvSpPr>
          <p:nvPr>
            <p:ph type="title"/>
          </p:nvPr>
        </p:nvSpPr>
        <p:spPr/>
        <p:txBody>
          <a:bodyPr/>
          <a:lstStyle/>
          <a:p>
            <a:r>
              <a:rPr lang="en-GB" b="1" dirty="0">
                <a:solidFill>
                  <a:schemeClr val="accent1">
                    <a:lumMod val="75000"/>
                  </a:schemeClr>
                </a:solidFill>
              </a:rPr>
              <a:t>Barriers to Disclosing Domestic Abuse</a:t>
            </a:r>
          </a:p>
        </p:txBody>
      </p:sp>
      <p:sp>
        <p:nvSpPr>
          <p:cNvPr id="4" name="TextBox 3">
            <a:extLst>
              <a:ext uri="{FF2B5EF4-FFF2-40B4-BE49-F238E27FC236}">
                <a16:creationId xmlns:a16="http://schemas.microsoft.com/office/drawing/2014/main" id="{53A63325-27C6-CD60-DCD2-4AAD09599271}"/>
              </a:ext>
            </a:extLst>
          </p:cNvPr>
          <p:cNvSpPr txBox="1"/>
          <p:nvPr/>
        </p:nvSpPr>
        <p:spPr>
          <a:xfrm>
            <a:off x="609600" y="1690688"/>
            <a:ext cx="5754255" cy="5355312"/>
          </a:xfrm>
          <a:prstGeom prst="rect">
            <a:avLst/>
          </a:prstGeom>
          <a:noFill/>
        </p:spPr>
        <p:txBody>
          <a:bodyPr wrap="square" rtlCol="0">
            <a:spAutoFit/>
          </a:bodyPr>
          <a:lstStyle/>
          <a:p>
            <a:r>
              <a:rPr lang="en-GB" b="1" u="sng" dirty="0">
                <a:solidFill>
                  <a:schemeClr val="accent1">
                    <a:lumMod val="75000"/>
                  </a:schemeClr>
                </a:solidFill>
              </a:rPr>
              <a:t>For Victims:</a:t>
            </a:r>
          </a:p>
          <a:p>
            <a:r>
              <a:rPr lang="en-GB" b="1" dirty="0">
                <a:solidFill>
                  <a:schemeClr val="accent1">
                    <a:lumMod val="75000"/>
                  </a:schemeClr>
                </a:solidFill>
              </a:rPr>
              <a:t>There are many reasons why someone being abused will be unwilling or unable to disclose. Usually, it is because of fears that the disclosure will worsen the current situation or be fatal. They may:</a:t>
            </a:r>
          </a:p>
          <a:p>
            <a:pPr marL="285750" indent="-285750">
              <a:buFont typeface="Arial" panose="020B0604020202020204" pitchFamily="34" charset="0"/>
              <a:buChar char="•"/>
            </a:pPr>
            <a:r>
              <a:rPr lang="en-GB" dirty="0">
                <a:solidFill>
                  <a:schemeClr val="accent1">
                    <a:lumMod val="75000"/>
                  </a:schemeClr>
                </a:solidFill>
              </a:rPr>
              <a:t>Not define their experience as domestic abuse</a:t>
            </a:r>
          </a:p>
          <a:p>
            <a:pPr marL="285750" indent="-285750">
              <a:buFont typeface="Arial" panose="020B0604020202020204" pitchFamily="34" charset="0"/>
              <a:buChar char="•"/>
            </a:pPr>
            <a:r>
              <a:rPr lang="en-GB" dirty="0">
                <a:solidFill>
                  <a:schemeClr val="accent1">
                    <a:lumMod val="75000"/>
                  </a:schemeClr>
                </a:solidFill>
              </a:rPr>
              <a:t>Experience language barriers</a:t>
            </a:r>
          </a:p>
          <a:p>
            <a:pPr marL="285750" indent="-285750">
              <a:buFont typeface="Arial" panose="020B0604020202020204" pitchFamily="34" charset="0"/>
              <a:buChar char="•"/>
            </a:pPr>
            <a:r>
              <a:rPr lang="en-GB" dirty="0">
                <a:solidFill>
                  <a:schemeClr val="accent1">
                    <a:lumMod val="75000"/>
                  </a:schemeClr>
                </a:solidFill>
              </a:rPr>
              <a:t>Fear their children will be taken into care</a:t>
            </a:r>
          </a:p>
          <a:p>
            <a:pPr marL="285750" indent="-285750">
              <a:buFont typeface="Arial" panose="020B0604020202020204" pitchFamily="34" charset="0"/>
              <a:buChar char="•"/>
            </a:pPr>
            <a:r>
              <a:rPr lang="en-GB" dirty="0">
                <a:solidFill>
                  <a:schemeClr val="accent1">
                    <a:lumMod val="75000"/>
                  </a:schemeClr>
                </a:solidFill>
              </a:rPr>
              <a:t>Fear the abusive partner will find them</a:t>
            </a:r>
          </a:p>
          <a:p>
            <a:pPr marL="285750" indent="-285750">
              <a:buFont typeface="Arial" panose="020B0604020202020204" pitchFamily="34" charset="0"/>
              <a:buChar char="•"/>
            </a:pPr>
            <a:r>
              <a:rPr lang="en-GB" dirty="0">
                <a:solidFill>
                  <a:schemeClr val="accent1">
                    <a:lumMod val="75000"/>
                  </a:schemeClr>
                </a:solidFill>
              </a:rPr>
              <a:t>Fear death</a:t>
            </a:r>
          </a:p>
          <a:p>
            <a:pPr marL="285750" indent="-285750">
              <a:buFont typeface="Arial" panose="020B0604020202020204" pitchFamily="34" charset="0"/>
              <a:buChar char="•"/>
            </a:pPr>
            <a:r>
              <a:rPr lang="en-GB" dirty="0">
                <a:solidFill>
                  <a:schemeClr val="accent1">
                    <a:lumMod val="75000"/>
                  </a:schemeClr>
                </a:solidFill>
              </a:rPr>
              <a:t>Believe their partner’s promise it won’t happen again</a:t>
            </a:r>
          </a:p>
          <a:p>
            <a:pPr marL="285750" indent="-285750">
              <a:buFont typeface="Arial" panose="020B0604020202020204" pitchFamily="34" charset="0"/>
              <a:buChar char="•"/>
            </a:pPr>
            <a:r>
              <a:rPr lang="en-GB" dirty="0">
                <a:solidFill>
                  <a:schemeClr val="accent1">
                    <a:lumMod val="75000"/>
                  </a:schemeClr>
                </a:solidFill>
              </a:rPr>
              <a:t>Feel shame &amp; embarrassment and believe it’s their fault</a:t>
            </a:r>
          </a:p>
          <a:p>
            <a:pPr marL="285750" indent="-285750">
              <a:buFont typeface="Arial" panose="020B0604020202020204" pitchFamily="34" charset="0"/>
              <a:buChar char="•"/>
            </a:pPr>
            <a:r>
              <a:rPr lang="en-GB" dirty="0">
                <a:solidFill>
                  <a:schemeClr val="accent1">
                    <a:lumMod val="75000"/>
                  </a:schemeClr>
                </a:solidFill>
              </a:rPr>
              <a:t>Fear they will not be believed</a:t>
            </a:r>
          </a:p>
          <a:p>
            <a:pPr marL="285750" indent="-285750">
              <a:buFont typeface="Arial" panose="020B0604020202020204" pitchFamily="34" charset="0"/>
              <a:buChar char="•"/>
            </a:pPr>
            <a:r>
              <a:rPr lang="en-GB" dirty="0">
                <a:solidFill>
                  <a:schemeClr val="accent1">
                    <a:lumMod val="75000"/>
                  </a:schemeClr>
                </a:solidFill>
              </a:rPr>
              <a:t>Fear they will be isolated from their community</a:t>
            </a:r>
          </a:p>
          <a:p>
            <a:pPr marL="285750" indent="-285750">
              <a:buFont typeface="Arial" panose="020B0604020202020204" pitchFamily="34" charset="0"/>
              <a:buChar char="•"/>
            </a:pPr>
            <a:r>
              <a:rPr lang="en-GB" dirty="0">
                <a:solidFill>
                  <a:schemeClr val="accent1">
                    <a:lumMod val="75000"/>
                  </a:schemeClr>
                </a:solidFill>
              </a:rPr>
              <a:t>Fear they will be deported</a:t>
            </a:r>
          </a:p>
          <a:p>
            <a:pPr marL="285750" indent="-285750">
              <a:buFont typeface="Arial" panose="020B0604020202020204" pitchFamily="34" charset="0"/>
              <a:buChar char="•"/>
            </a:pPr>
            <a:r>
              <a:rPr lang="en-GB" dirty="0">
                <a:solidFill>
                  <a:schemeClr val="accent1">
                    <a:lumMod val="75000"/>
                  </a:schemeClr>
                </a:solidFill>
              </a:rPr>
              <a:t>Be scared of the future</a:t>
            </a:r>
          </a:p>
          <a:p>
            <a:pPr marL="285750" indent="-285750">
              <a:buFont typeface="Arial" panose="020B0604020202020204" pitchFamily="34" charset="0"/>
              <a:buChar char="•"/>
            </a:pPr>
            <a:r>
              <a:rPr lang="en-GB" dirty="0">
                <a:solidFill>
                  <a:schemeClr val="accent1">
                    <a:lumMod val="75000"/>
                  </a:schemeClr>
                </a:solidFill>
              </a:rPr>
              <a:t>Have had previous poor experience when they’ve disclosed</a:t>
            </a:r>
          </a:p>
          <a:p>
            <a:endParaRPr lang="en-GB" dirty="0"/>
          </a:p>
        </p:txBody>
      </p:sp>
      <p:cxnSp>
        <p:nvCxnSpPr>
          <p:cNvPr id="5" name="Straight Connector 4">
            <a:extLst>
              <a:ext uri="{FF2B5EF4-FFF2-40B4-BE49-F238E27FC236}">
                <a16:creationId xmlns:a16="http://schemas.microsoft.com/office/drawing/2014/main" id="{853E8A36-95D1-1663-B1C4-DC61D8F29A41}"/>
              </a:ext>
            </a:extLst>
          </p:cNvPr>
          <p:cNvCxnSpPr>
            <a:cxnSpLocks/>
          </p:cNvCxnSpPr>
          <p:nvPr/>
        </p:nvCxnSpPr>
        <p:spPr>
          <a:xfrm>
            <a:off x="6349110" y="1823218"/>
            <a:ext cx="0" cy="4719693"/>
          </a:xfrm>
          <a:prstGeom prst="line">
            <a:avLst/>
          </a:prstGeom>
        </p:spPr>
        <p:style>
          <a:lnRef idx="3">
            <a:schemeClr val="accent2"/>
          </a:lnRef>
          <a:fillRef idx="0">
            <a:schemeClr val="accent2"/>
          </a:fillRef>
          <a:effectRef idx="2">
            <a:schemeClr val="accent2"/>
          </a:effectRef>
          <a:fontRef idx="minor">
            <a:schemeClr val="tx1"/>
          </a:fontRef>
        </p:style>
      </p:cxnSp>
      <p:sp>
        <p:nvSpPr>
          <p:cNvPr id="6" name="TextBox 5">
            <a:extLst>
              <a:ext uri="{FF2B5EF4-FFF2-40B4-BE49-F238E27FC236}">
                <a16:creationId xmlns:a16="http://schemas.microsoft.com/office/drawing/2014/main" id="{8F08C381-AE1E-64F6-3FAD-E9A90E866655}"/>
              </a:ext>
            </a:extLst>
          </p:cNvPr>
          <p:cNvSpPr txBox="1"/>
          <p:nvPr/>
        </p:nvSpPr>
        <p:spPr>
          <a:xfrm>
            <a:off x="6613236" y="1690688"/>
            <a:ext cx="5181600" cy="5078313"/>
          </a:xfrm>
          <a:prstGeom prst="rect">
            <a:avLst/>
          </a:prstGeom>
          <a:noFill/>
        </p:spPr>
        <p:txBody>
          <a:bodyPr wrap="square" rtlCol="0">
            <a:spAutoFit/>
          </a:bodyPr>
          <a:lstStyle/>
          <a:p>
            <a:r>
              <a:rPr lang="en-GB" b="1" dirty="0">
                <a:solidFill>
                  <a:schemeClr val="accent1">
                    <a:lumMod val="75000"/>
                  </a:schemeClr>
                </a:solidFill>
              </a:rPr>
              <a:t>For Children:</a:t>
            </a:r>
          </a:p>
          <a:p>
            <a:r>
              <a:rPr lang="en-GB" b="1" dirty="0">
                <a:solidFill>
                  <a:schemeClr val="accent1">
                    <a:lumMod val="75000"/>
                  </a:schemeClr>
                </a:solidFill>
              </a:rPr>
              <a:t>Children who have experienced domestic abuse often find it difficult and may go to great lengths to hide it because:</a:t>
            </a:r>
          </a:p>
          <a:p>
            <a:pPr marL="285750" indent="-285750">
              <a:buFont typeface="Arial" panose="020B0604020202020204" pitchFamily="34" charset="0"/>
              <a:buChar char="•"/>
            </a:pPr>
            <a:r>
              <a:rPr lang="en-GB" dirty="0">
                <a:solidFill>
                  <a:schemeClr val="accent1">
                    <a:lumMod val="75000"/>
                  </a:schemeClr>
                </a:solidFill>
              </a:rPr>
              <a:t>They are protective of their abusive and/or non-abusive parent</a:t>
            </a:r>
          </a:p>
          <a:p>
            <a:pPr marL="285750" indent="-285750">
              <a:buFont typeface="Arial" panose="020B0604020202020204" pitchFamily="34" charset="0"/>
              <a:buChar char="•"/>
            </a:pPr>
            <a:r>
              <a:rPr lang="en-GB" dirty="0">
                <a:solidFill>
                  <a:schemeClr val="accent1">
                    <a:lumMod val="75000"/>
                  </a:schemeClr>
                </a:solidFill>
              </a:rPr>
              <a:t>They are fearful of consequences</a:t>
            </a:r>
          </a:p>
          <a:p>
            <a:pPr marL="285750" indent="-285750">
              <a:buFont typeface="Arial" panose="020B0604020202020204" pitchFamily="34" charset="0"/>
              <a:buChar char="•"/>
            </a:pPr>
            <a:r>
              <a:rPr lang="en-GB" dirty="0">
                <a:solidFill>
                  <a:schemeClr val="accent1">
                    <a:lumMod val="75000"/>
                  </a:schemeClr>
                </a:solidFill>
              </a:rPr>
              <a:t>They are being threatened by the abusive parent</a:t>
            </a:r>
          </a:p>
          <a:p>
            <a:pPr marL="285750" indent="-285750">
              <a:buFont typeface="Arial" panose="020B0604020202020204" pitchFamily="34" charset="0"/>
              <a:buChar char="•"/>
            </a:pPr>
            <a:r>
              <a:rPr lang="en-GB" dirty="0">
                <a:solidFill>
                  <a:schemeClr val="accent1">
                    <a:lumMod val="75000"/>
                  </a:schemeClr>
                </a:solidFill>
              </a:rPr>
              <a:t>They are fearful of being taken away from their family</a:t>
            </a:r>
          </a:p>
          <a:p>
            <a:pPr marL="285750" indent="-285750">
              <a:buFont typeface="Arial" panose="020B0604020202020204" pitchFamily="34" charset="0"/>
              <a:buChar char="•"/>
            </a:pPr>
            <a:r>
              <a:rPr lang="en-GB" dirty="0">
                <a:solidFill>
                  <a:schemeClr val="accent1">
                    <a:lumMod val="75000"/>
                  </a:schemeClr>
                </a:solidFill>
              </a:rPr>
              <a:t>They are fearful of moving schools and loosing friends</a:t>
            </a:r>
          </a:p>
          <a:p>
            <a:pPr marL="285750" indent="-285750">
              <a:buFont typeface="Arial" panose="020B0604020202020204" pitchFamily="34" charset="0"/>
              <a:buChar char="•"/>
            </a:pPr>
            <a:r>
              <a:rPr lang="en-GB" dirty="0">
                <a:solidFill>
                  <a:schemeClr val="accent1">
                    <a:lumMod val="75000"/>
                  </a:schemeClr>
                </a:solidFill>
              </a:rPr>
              <a:t>They are fearful of exposing their family to dishonour, shame, or embarrassment</a:t>
            </a:r>
          </a:p>
          <a:p>
            <a:pPr marL="285750" indent="-285750">
              <a:buFont typeface="Arial" panose="020B0604020202020204" pitchFamily="34" charset="0"/>
              <a:buChar char="•"/>
            </a:pPr>
            <a:r>
              <a:rPr lang="en-GB" dirty="0">
                <a:solidFill>
                  <a:schemeClr val="accent1">
                    <a:lumMod val="75000"/>
                  </a:schemeClr>
                </a:solidFill>
              </a:rPr>
              <a:t>Fearful they or family members may be deported</a:t>
            </a:r>
          </a:p>
          <a:p>
            <a:pPr marL="285750" indent="-285750">
              <a:buFont typeface="Arial" panose="020B0604020202020204" pitchFamily="34" charset="0"/>
              <a:buChar char="•"/>
            </a:pPr>
            <a:r>
              <a:rPr lang="en-GB" dirty="0">
                <a:solidFill>
                  <a:schemeClr val="accent1">
                    <a:lumMod val="75000"/>
                  </a:schemeClr>
                </a:solidFill>
              </a:rPr>
              <a:t>Limited opportunity to disclose / communication ability </a:t>
            </a:r>
          </a:p>
          <a:p>
            <a:pPr marL="285750" indent="-285750">
              <a:buFont typeface="Arial" panose="020B0604020202020204" pitchFamily="34" charset="0"/>
              <a:buChar char="•"/>
            </a:pPr>
            <a:r>
              <a:rPr lang="en-GB" dirty="0">
                <a:solidFill>
                  <a:schemeClr val="accent1">
                    <a:lumMod val="75000"/>
                  </a:schemeClr>
                </a:solidFill>
              </a:rPr>
              <a:t>Unable to recognise DA</a:t>
            </a:r>
          </a:p>
        </p:txBody>
      </p:sp>
    </p:spTree>
    <p:extLst>
      <p:ext uri="{BB962C8B-B14F-4D97-AF65-F5344CB8AC3E}">
        <p14:creationId xmlns:p14="http://schemas.microsoft.com/office/powerpoint/2010/main" val="720276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3565</Words>
  <Application>Microsoft Office PowerPoint</Application>
  <PresentationFormat>Widescreen</PresentationFormat>
  <Paragraphs>272</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Europa</vt:lpstr>
      <vt:lpstr>Myriad Pro</vt:lpstr>
      <vt:lpstr>Open Sans</vt:lpstr>
      <vt:lpstr>Roboto</vt:lpstr>
      <vt:lpstr>Office Theme</vt:lpstr>
      <vt:lpstr>Domestic Abuse</vt:lpstr>
      <vt:lpstr>What is Domestic Abuse?</vt:lpstr>
      <vt:lpstr>Types of Domestic Abuse</vt:lpstr>
      <vt:lpstr>Understanding Dynamics &amp; Professional Curiosity</vt:lpstr>
      <vt:lpstr>Recognising Behaviours of  Domestic Abuse</vt:lpstr>
      <vt:lpstr>Impact of Domestic Abuse to the Victim</vt:lpstr>
      <vt:lpstr>Impact of  Domestic Abuse on Children</vt:lpstr>
      <vt:lpstr>Signs &amp; Indicators of Domestic Abuse in Children</vt:lpstr>
      <vt:lpstr>Barriers to Disclosing Domestic Abuse</vt:lpstr>
      <vt:lpstr>Cultural Competency – Additional Barriers </vt:lpstr>
      <vt:lpstr>Leaving an abusive relationship is often the most dangerous time for a victim survivor</vt:lpstr>
      <vt:lpstr>How to respond if an adult victim discloses domestic abuse</vt:lpstr>
      <vt:lpstr>Domestic Abuse Pathway   </vt:lpstr>
      <vt:lpstr>Seeking support for Safeguarding</vt:lpstr>
      <vt:lpstr>Services for signposting and professional support</vt:lpstr>
      <vt:lpstr>Feedback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abse training slides</dc:title>
  <dc:subject>Domestic abse training slides</dc:subject>
  <dc:creator/>
  <cp:lastModifiedBy/>
  <cp:revision>1</cp:revision>
  <dcterms:created xsi:type="dcterms:W3CDTF">2024-03-07T16:44:26Z</dcterms:created>
  <dcterms:modified xsi:type="dcterms:W3CDTF">2024-03-07T16:47:07Z</dcterms:modified>
</cp:coreProperties>
</file>